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Proxima Nova" panose="020B0604020202020204" charset="0"/>
      <p:regular r:id="rId18"/>
      <p:bold r:id="rId19"/>
      <p:italic r:id="rId20"/>
      <p:boldItalic r:id="rId21"/>
    </p:embeddedFont>
    <p:embeddedFont>
      <p:font typeface="Proxima Nova Semibold" panose="020B0604020202020204" charset="0"/>
      <p:regular r:id="rId22"/>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SLIDES_API109485093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SLIDES_API109485093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44b13b61a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44b13b61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ctr" rtl="0">
              <a:spcBef>
                <a:spcPts val="0"/>
              </a:spcBef>
              <a:spcAft>
                <a:spcPts val="0"/>
              </a:spcAft>
              <a:buClr>
                <a:schemeClr val="dk1"/>
              </a:buClr>
              <a:buSzPts val="1100"/>
              <a:buFont typeface="Arial"/>
              <a:buNone/>
            </a:pPr>
            <a:r>
              <a:rPr lang="en" sz="800" b="1">
                <a:solidFill>
                  <a:schemeClr val="dk1"/>
                </a:solidFill>
                <a:latin typeface="Proxima Nova"/>
                <a:ea typeface="Proxima Nova"/>
                <a:cs typeface="Proxima Nova"/>
                <a:sym typeface="Proxima Nova"/>
              </a:rPr>
              <a:t>What do scientists use to help them study the cosmos?  </a:t>
            </a:r>
            <a:endParaRPr sz="800" b="1">
              <a:solidFill>
                <a:schemeClr val="dk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400">
                <a:solidFill>
                  <a:srgbClr val="0A3534"/>
                </a:solidFill>
                <a:latin typeface="Proxima Nova Semibold"/>
                <a:ea typeface="Proxima Nova Semibold"/>
                <a:cs typeface="Proxima Nova Semibold"/>
                <a:sym typeface="Proxima Nova Semibold"/>
              </a:rPr>
              <a:t>What do scientists use to help them study the cosmos?</a:t>
            </a:r>
            <a:r>
              <a:rPr lang="en" sz="800" b="1">
                <a:solidFill>
                  <a:schemeClr val="dk1"/>
                </a:solidFill>
                <a:latin typeface="Proxima Nova"/>
                <a:ea typeface="Proxima Nova"/>
                <a:cs typeface="Proxima Nova"/>
                <a:sym typeface="Proxima Nova"/>
              </a:rPr>
              <a:t>Scientists use their  senses: see, touch, smell, hear, and taste.  Also, with the help of SCIENCE TOOLS, scientist can learn just about almost anything.  </a:t>
            </a:r>
            <a:r>
              <a:rPr lang="en" sz="1800" b="1">
                <a:solidFill>
                  <a:schemeClr val="dk1"/>
                </a:solidFill>
                <a:latin typeface="Proxima Nova"/>
                <a:ea typeface="Proxima Nova"/>
                <a:cs typeface="Proxima Nova"/>
                <a:sym typeface="Proxima Nova"/>
              </a:rPr>
              <a:t>  </a:t>
            </a:r>
            <a:endParaRPr/>
          </a:p>
          <a:p>
            <a:pPr marL="0" lvl="0" indent="0" algn="l" rtl="0">
              <a:spcBef>
                <a:spcPts val="0"/>
              </a:spcBef>
              <a:spcAft>
                <a:spcPts val="0"/>
              </a:spcAft>
              <a:buNone/>
            </a:pP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r>
              <a:rPr lang="en"/>
              <a:t>The following slides can be used in a self-paced lab report activity. When doing a lab experiment, toggle your Pear Deck presentation to “Student-Paced Mode” allowing students to advance through the report as they conduct the experiment. You can use as many of the slides as is appropriate for your class. You can even keep the Session “Live” and let student complete the report for homework.</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44b13b61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44b13b61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r>
              <a:rPr lang="en"/>
              <a:t>The following slides can be used in a self-paced lab report activity. When doing a lab experiment, toggle your Pear Deck presentation to “Student-Paced Mode” allowing students to advance through the report as they conduct the experiment. You can use as many of the slides as is appropriate for your class. You can even keep the Session “Live” and let student complete the report for homework.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44b13b61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44b13b61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ctr" rtl="0">
              <a:spcBef>
                <a:spcPts val="0"/>
              </a:spcBef>
              <a:spcAft>
                <a:spcPts val="0"/>
              </a:spcAft>
              <a:buClr>
                <a:schemeClr val="dk1"/>
              </a:buClr>
              <a:buSzPts val="1100"/>
              <a:buFont typeface="Arial"/>
              <a:buNone/>
            </a:pPr>
            <a:r>
              <a:rPr lang="en" sz="1300" b="1">
                <a:solidFill>
                  <a:schemeClr val="dk1"/>
                </a:solidFill>
                <a:latin typeface="Proxima Nova"/>
                <a:ea typeface="Proxima Nova"/>
                <a:cs typeface="Proxima Nova"/>
                <a:sym typeface="Proxima Nova"/>
              </a:rPr>
              <a:t>So, make sure that you have your notebook, your senses, and your thinking caps on at all times.  Thank you for attending this week's Science Lab Lesson with Mr. Sonnier and Emelia!</a:t>
            </a:r>
            <a:endParaRPr sz="100"/>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r>
              <a:rPr lang="en"/>
              <a:t>The following slides can be used in a self-paced lab report activity. When doing a lab experiment, toggle your Pear Deck presentation to “Student-Paced Mode” allowing students to advance through the report as they conduct the experiment. You can use as many of the slides as is appropriate for your class. You can even keep the Session “Live” and let student complete the report for homework.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SLIDES_API84757170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SLIDES_API84757170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Lessons Learned</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Use this template to help students articulate and retain their two most memorable takeaways from the day.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This is a Pear Deck Drawing Slide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SLIDES_API61537432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SLIDES_API61537432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Emotion Check</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Use this template to prompt students to check in with themselves. This will also help you gauge the mood in your classroom and notice any students who might attention.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This is a Pear Deck Drawing Slide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SLIDES_API59753560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SLIDES_API59753560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Web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r>
              <a:rPr lang="en"/>
              <a:t>The following slides can be used in a self-paced lab report activity. When doing a lab experiment, toggle your Pear Deck presentation to “Student-Paced Mode” allowing students to advance through the report as they conduct the experiment. You can use as many of the slides as is appropriate for your class. You can even keep the Session “Live” and let student complete the report for homework.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44b13b61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44b13b61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r>
              <a:rPr lang="en"/>
              <a:t>The following slides can be used in a self-paced lab report activity. When doing a lab experiment, toggle your Pear Deck presentation to “Student-Paced Mode” allowing students to advance through the report as they conduct the experiment. You can use as many of the slides as is appropriate for your class. You can even keep the Session “Live” and let student complete the report for homework.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SLIDES_API162133213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SLIDES_API162133213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Agree or Disagree</a:t>
            </a:r>
            <a:endParaRPr b="1">
              <a:solidFill>
                <a:schemeClr val="dk1"/>
              </a:solidFill>
            </a:endParaRPr>
          </a:p>
          <a:p>
            <a:pPr marL="0" lvl="0" indent="0" algn="l" rtl="0">
              <a:spcBef>
                <a:spcPts val="0"/>
              </a:spcBef>
              <a:spcAft>
                <a:spcPts val="0"/>
              </a:spcAft>
              <a:buNone/>
            </a:pPr>
            <a:r>
              <a:rPr lang="en">
                <a:solidFill>
                  <a:schemeClr val="dk1"/>
                </a:solidFill>
              </a:rPr>
              <a:t>Use this template to do a quick check of students’ opinions during your lesson.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 This is a Pear Deck Draggable™ Slide. </a:t>
            </a:r>
            <a:endParaRPr>
              <a:solidFill>
                <a:schemeClr val="dk1"/>
              </a:solidFill>
            </a:endParaRPr>
          </a:p>
          <a:p>
            <a:pPr marL="0" lvl="0" indent="0" algn="l" rtl="0">
              <a:spcBef>
                <a:spcPts val="0"/>
              </a:spcBef>
              <a:spcAft>
                <a:spcPts val="0"/>
              </a:spcAft>
              <a:buNone/>
            </a:pPr>
            <a:r>
              <a:rPr lang="en">
                <a:solidFill>
                  <a:schemeClr val="dk1"/>
                </a:solidFill>
              </a:rPr>
              <a:t>🍐 To edit the type of question, go back to the "Ask Students a Question" in the Pear Deck sidebar.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SLIDES_API87217839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SLIDES_API87217839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Thinking Broadly</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Identifying and articulating questions we have is an important thinking skill. Give students the opportunity to think broadly about today’s topic and identify their own questions. Show their responses anonymously on the projector to discuss.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This is a Pear Deck Text Slide </a:t>
            </a:r>
            <a:endParaRPr>
              <a:solidFill>
                <a:schemeClr val="dk1"/>
              </a:solidFill>
            </a:endParaRPr>
          </a:p>
          <a:p>
            <a:pPr marL="0" lvl="0" indent="0" algn="l" rtl="0">
              <a:spcBef>
                <a:spcPts val="0"/>
              </a:spcBef>
              <a:spcAft>
                <a:spcPts val="0"/>
              </a:spcAft>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44b13b61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44b13b61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sz="700"/>
              <a:t>🍐</a:t>
            </a:r>
            <a:r>
              <a:rPr lang="en" sz="1400" b="1">
                <a:solidFill>
                  <a:schemeClr val="dk1"/>
                </a:solidFill>
                <a:latin typeface="Proxima Nova"/>
                <a:ea typeface="Proxima Nova"/>
                <a:cs typeface="Proxima Nova"/>
                <a:sym typeface="Proxima Nova"/>
              </a:rPr>
              <a:t>Scientist investigate the cosmos.  I know that is probably a new word.  Cosmos means the universe.  That means scientists study space, planets, stars, the Earth and everything on the Earth.  </a:t>
            </a:r>
            <a:r>
              <a:rPr lang="en" sz="700"/>
              <a:t>can use as many of the slides as is appropriate for your class. You can even keep the Session “Live” and let student complete the report for homework.</a:t>
            </a:r>
            <a:endParaRPr sz="7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44b13b61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44b13b61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Multiple Choice Slide. Your current options are: A: Observation, B: Investigation, C: Experimentation, D: All of the above, </a:t>
            </a:r>
            <a:endParaRPr/>
          </a:p>
          <a:p>
            <a:pPr marL="0" lvl="0" indent="0" algn="l" rtl="0">
              <a:spcBef>
                <a:spcPts val="0"/>
              </a:spcBef>
              <a:spcAft>
                <a:spcPts val="0"/>
              </a:spcAft>
              <a:buNone/>
            </a:pPr>
            <a:r>
              <a:rPr lang="en"/>
              <a:t>🍐  To edit the type of question or choices, go back to the "Ask Students a Question" in the Pear Deck sidebar.</a:t>
            </a:r>
            <a:endParaRPr/>
          </a:p>
          <a:p>
            <a:pPr marL="0" lvl="0" indent="0" algn="l" rtl="0">
              <a:spcBef>
                <a:spcPts val="0"/>
              </a:spcBef>
              <a:spcAft>
                <a:spcPts val="0"/>
              </a:spcAft>
              <a:buNone/>
            </a:pPr>
            <a:r>
              <a:rPr lang="en"/>
              <a:t>The following slides can be used in a self-paced lab report activity. When doing a lab experiment, toggle your Pear Deck presentation to “Student-Paced Mode” allowing students to advance through the report as they conduct the experiment. You can use as many of the slides as is appropriate for your class. You can even keep the Session “Live” and let student complete the report for homework.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44b13b61a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44b13b61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r>
              <a:rPr lang="en" sz="1300" b="1">
                <a:solidFill>
                  <a:schemeClr val="dk1"/>
                </a:solidFill>
                <a:latin typeface="Proxima Nova"/>
                <a:ea typeface="Proxima Nova"/>
                <a:cs typeface="Proxima Nova"/>
                <a:sym typeface="Proxima Nova"/>
              </a:rPr>
              <a:t>But how do they investigate the cosmos?  </a:t>
            </a:r>
            <a:endParaRPr sz="1300" b="1">
              <a:solidFill>
                <a:schemeClr val="dk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300" b="1">
                <a:solidFill>
                  <a:schemeClr val="dk1"/>
                </a:solidFill>
                <a:latin typeface="Proxima Nova"/>
                <a:ea typeface="Proxima Nova"/>
                <a:cs typeface="Proxima Nova"/>
                <a:sym typeface="Proxima Nova"/>
              </a:rPr>
              <a:t>They make observations, perform investigations, and conduct experiments to learn more about the way things work.</a:t>
            </a:r>
            <a:r>
              <a:rPr lang="en" sz="1800" b="1">
                <a:solidFill>
                  <a:schemeClr val="dk1"/>
                </a:solidFill>
                <a:latin typeface="Proxima Nova"/>
                <a:ea typeface="Proxima Nova"/>
                <a:cs typeface="Proxima Nova"/>
                <a:sym typeface="Proxima Nova"/>
              </a:rPr>
              <a:t>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r>
              <a:rPr lang="en"/>
              <a:t>The following slides can be used in a self-paced lab report activity. When doing a lab experiment, toggle your Pear Deck presentation to “Student-Paced Mode” allowing students to advance through the report as they conduct the experiment. You can use as many of the slides as is appropriate for your class. You can even keep the Session “Live” and let student complete the report for homework.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SLIDES_API101498434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SLIDES_API101498434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Mind Map</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Starting with a central idea, give students time to branch out their thoughts visually to help build connections.</a:t>
            </a:r>
            <a:endParaRPr>
              <a:solidFill>
                <a:schemeClr val="dk1"/>
              </a:solidFill>
            </a:endParaRPr>
          </a:p>
          <a:p>
            <a:pPr marL="0" lvl="0" indent="0" algn="l" rtl="0">
              <a:spcBef>
                <a:spcPts val="0"/>
              </a:spcBef>
              <a:spcAft>
                <a:spcPts val="0"/>
              </a:spcAft>
              <a:buClr>
                <a:schemeClr val="dk1"/>
              </a:buClr>
              <a:buSzPts val="1100"/>
              <a:buFont typeface="Arial"/>
              <a:buNone/>
            </a:pPr>
            <a:r>
              <a:rPr lang="en" sz="2400">
                <a:solidFill>
                  <a:srgbClr val="0A3534"/>
                </a:solidFill>
                <a:latin typeface="Proxima Nova Semibold"/>
                <a:ea typeface="Proxima Nova Semibold"/>
                <a:cs typeface="Proxima Nova Semibold"/>
                <a:sym typeface="Proxima Nova Semibold"/>
              </a:rPr>
              <a:t>What do scientists use to help them study the cosmos?</a:t>
            </a:r>
            <a:endParaRPr sz="24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This is a Pear Deck Drawing Slide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ue - Section header" type="secHead">
  <p:cSld name="SECTION_HEADER">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 name="Google Shape;5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dontchangethislink.peardeckmagic.zone?audioFileUrl=https:/s3.amazonaws.com/peardeck-production-presentation-artifacts/user/107123317056854087512/1c670475-dcb8-42a6-990e-6af4023c436d_9fffefe0-ccd0-4ca9-bc62-00928098c1e8.mp3&amp;pearId=magic-pear-audio-identifier"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drive.google.com/file/d/1wy5y8z-KU1HIVCj7WazgOpP6CdQFS_nO/view" TargetMode="External"/><Relationship Id="rId5" Type="http://schemas.openxmlformats.org/officeDocument/2006/relationships/hyperlink" Target="http://dontchangethislink.peardeckmagic.zone?eyJ0eXBlIjoiZ29vZ2xlLXNsaWRlcy1hZGRvbi10ZW1wbGF0ZS1saWJyYXJ5IiwiY2xhc3NUaW1lIjoic3ViamVjdEFyZWFTY2llbmNlIiwiY29udGVudElkIjoiaHR0cHM6Ly9kb2NzLmdvb2dsZS5jb20vcHJlc2VudGF0aW9uL2QvMXZMZ3RuTFB5czBoYks5aTJEczdQSjh1a2FEb2xtclJjaUQ5RnVTdWFScE0vZWRpdCNzbGlkZT1pZC5nN2NmOTY2ZTYxY18wXzIzNCIsInNsaWRlSWQiOiJnN2NmOTY2ZTYxY18wXzIzNCIsInByZXNlbnRhdGlvbklkIjoiMXZMZ3RuTFB5czBoYks5aTJEczdQSjh1a2FEb2xtclJjaUQ5RnVTdWFScE0iLCJ0ZW1wbGF0ZU5hbWUiOiJDb25jbHVzaW9ucyIsImxhc3RFZGl0ZWRCeSI6IjEwNzEyMzMxNzA1Njg1NDA4NzUxMiIsImNvbnRlbnRJbnN0YW5jZUlkIjoiNjI1YmUzMjc4ZTUzNDY1Yzg5NDE1OWI4NTUzY2RjNDUifQ==pearId=magic-pear-metadata-identifier"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jpg"/><Relationship Id="rId11" Type="http://schemas.openxmlformats.org/officeDocument/2006/relationships/image" Target="../media/image4.png"/><Relationship Id="rId5" Type="http://schemas.openxmlformats.org/officeDocument/2006/relationships/image" Target="../media/image17.png"/><Relationship Id="rId10" Type="http://schemas.openxmlformats.org/officeDocument/2006/relationships/hyperlink" Target="http://dontchangethislink.peardeckmagic.zone?audioFileUrl=https:/s3.amazonaws.com/peardeck-production-presentation-artifacts/user/107123317056854087512/93566ff8-1eec-43bf-b499-1fcb288e59f2_slide%2010.mp3&amp;pearId=magic-pear-audio-identifier" TargetMode="External"/><Relationship Id="rId4"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ZyZWVSZXNwb25zZS10ZXh0Iiwic2xpZGVJZCI6IlNMSURFU19BUEk1OTc1MzU2MDBfMCIsImNvbnRlbnRJbnN0YW5jZUlkIjoiMUhsMXZuOUp6M0tMbVNnUk5taHB1UldPQWFQNjhtQXpxS2RrYXh6QWFFRnMvODlhNTExYTgtYzJlZS00NTkxLWEwNzUtY2Y5MDU1MjVjNDA2In0=pearId=magic-pear-metadata-identifier" TargetMode="External"/><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dontchangethislink.peardeckmagic.zone?audioFileUrl=https:/s3.amazonaws.com/peardeck-production-presentation-artifacts/user/107123317056854087512/28904991-278c-4ab9-a433-f465aac26119_slide%2011.mp3&amp;pearId=magic-pear-audio-identifier" TargetMode="External"/><Relationship Id="rId5"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ZyZWVSZXNwb25zZS10ZXh0Iiwic2xpZGVJZCI6IlNMSURFU19BUEk1OTc1MzU2MDBfMCIsImNvbnRlbnRJbnN0YW5jZUlkIjoiMUhsMXZuOUp6M0tMbVNnUk5taHB1UldPQWFQNjhtQXpxS2RrYXh6QWFFRnMvODlhNTExYTgtYzJlZS00NTkxLWEwNzUtY2Y5MDU1MjVjNDA2In0=pearId=magic-pear-metadata-identifier"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dontchangethislink.peardeckmagic.zone?audioFileUrl=https:/s3.amazonaws.com/peardeck-production-presentation-artifacts/user/107123317056854087512/f5242147-8424-4623-a277-c8a56025ae5b_Slide%2012.mp3&amp;pearId=magic-pear-audio-identifier" TargetMode="External"/><Relationship Id="rId5"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ZyZWVSZXNwb25zZS10ZXh0Iiwic2xpZGVJZCI6IlNMSURFU19BUEk1OTc1MzU2MDBfMCIsImNvbnRlbnRJbnN0YW5jZUlkIjoiMUhsMXZuOUp6M0tMbVNnUk5taHB1UldPQWFQNjhtQXpxS2RrYXh6QWFFRnMvODlhNTExYTgtYzJlZS00NTkxLWEwNzUtY2Y5MDU1MjVjNDA2In0=pearId=magic-pear-metadata-identifier"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dontchangethislink.peardeckmagic.zone?eyJ0eXBlIjoiZ29vZ2xlLXNsaWRlcy1hZGRvbi10ZW1wbGF0ZS1saWJyYXJ5IiwiY2xhc3NUaW1lIjoiZW5kIiwiY29udGVudElkIjoiaHR0cHM6Ly9kb2NzLmdvb2dsZS5jb20vcHJlc2VudGF0aW9uL2QvMTBaWVlfMFRMR1hLNTh2NjRIeDBnWjk0ZWJQS3l4Y3M3MDkxYjhPY3pKMk0vZWRpdCNzbGlkZT1pZC5nNWMyZGFmZjgwY18wXzE0Iiwic2xpZGVJZCI6Imc1YzJkYWZmODBjXzBfMTQiLCJwcmVzZW50YXRpb25JZCI6IjEwWllZXzBUTEdYSzU4djY0SHgwZ1o5NGViUEt5eGNzNzA5MWI4T2N6SjJNIiwidGVtcGxhdGVOYW1lIjoiRHJhdyBvciB0eXBlIDIgdGhpbmdzIHlvdSBsZWFybmVkIGluIHRvZGF54oCZcyBsZXNzb24iLCJsYXN0RWRpdGVkQnkiOiIxMDcxMjMzMTcwNTY4NTQwODc1MTIiLCJjb250ZW50SW5zdGFuY2VJZCI6ImU5M2E4YjM4OTM3MjQ2YWM5OGU1MzI1OTlmMmM0NDFiIn0=pearId=magic-pear-metadata-identifier" TargetMode="External"/><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5" Type="http://schemas.openxmlformats.org/officeDocument/2006/relationships/image" Target="../media/image24.png"/><Relationship Id="rId10" Type="http://schemas.openxmlformats.org/officeDocument/2006/relationships/image" Target="../media/image4.png"/><Relationship Id="rId4" Type="http://schemas.openxmlformats.org/officeDocument/2006/relationships/image" Target="../media/image23.png"/><Relationship Id="rId9" Type="http://schemas.openxmlformats.org/officeDocument/2006/relationships/hyperlink" Target="http://dontchangethislink.peardeckmagic.zone?audioFileUrl=https:/s3.amazonaws.com/peardeck-production-presentation-artifacts/user/107123317056854087512/20786420-a3f1-4bf0-be8a-dfe9b551c66e_Slide%2013.mp3&amp;pearId=magic-pear-audio-identifi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dontchangethislink.peardeckmagic.zone?eyJ0eXBlIjoiZ29vZ2xlLXNsaWRlcy1hZGRvbi10ZW1wbGF0ZS1saWJyYXJ5IiwiY2xhc3NUaW1lIjoiZW5kIiwiY29udGVudElkIjoiaHR0cHM6Ly9kb2NzLmdvb2dsZS5jb20vcHJlc2VudGF0aW9uL2QvMTBaWVlfMFRMR1hLNTh2NjRIeDBnWjk0ZWJQS3l4Y3M3MDkxYjhPY3pKMk0vZWRpdCNzbGlkZT1pZC5nNWMyZGFmZjgwY18wXzI0Iiwic2xpZGVJZCI6Imc1YzJkYWZmODBjXzBfMjQiLCJwcmVzZW50YXRpb25JZCI6IjEwWllZXzBUTEdYSzU4djY0SHgwZ1o5NGViUEt5eGNzNzA5MWI4T2N6SjJNIiwidGVtcGxhdGVOYW1lIjoiQ2lyY2xlIGhvdyB5b3UgYXJlIGZlZWxpbmciLCJsYXN0RWRpdGVkQnkiOiIxMDcxMjMzMTcwNTY4NTQwODc1MTIiLCJjb250ZW50SW5zdGFuY2VJZCI6IjRlMmQ3MzlmYTYxZDQ5MjBiYTBkZThmZjdjZjU1Y2NiIn0=pearId=magic-pear-metadata-identifi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VtYmVkZGVkV2Vic2l0ZSIsInNsaWRlSWQiOiJTTElERVNfQVBJNTk3NTM1NjAwXzAiLCJjb250ZW50SW5zdGFuY2VJZCI6IjFIbDF2bjlKejNLTG1TZ1JObWhwdVJXT0FhUDY4bUF6cUtka2F4ekFhRUZzLzE2MGMwNDc2LWRkZjItNDYxNS1hMjcwLWEyNDEzYjNkYmNhOSJ9pearId=magic-pear-metadata-identifier" TargetMode="External"/><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eW91dHViZS5jb20vZW1iZWQvT3A4SEFlRkJ6VkUiLCJhbnN3ZXJzIjpbXX0=pearId=magic-pear-shape-identifier" TargetMode="External"/><Relationship Id="rId5" Type="http://schemas.openxmlformats.org/officeDocument/2006/relationships/image" Target="../media/image4.png"/><Relationship Id="rId10" Type="http://schemas.openxmlformats.org/officeDocument/2006/relationships/image" Target="../media/image7.jpg"/><Relationship Id="rId4" Type="http://schemas.openxmlformats.org/officeDocument/2006/relationships/hyperlink" Target="http://dontchangethislink.peardeckmagic.zone?audioFileUrl=https:/s3.amazonaws.com/peardeck-production-presentation-artifacts/user/107123317056854087512/b6a60b24-ac8a-4461-9a16-c65db5e5dd98_slide%202.mp3&amp;pearId=magic-pear-audio-identifier" TargetMode="External"/><Relationship Id="rId9" Type="http://schemas.openxmlformats.org/officeDocument/2006/relationships/hyperlink" Target="http://www.youtube.com/watch?v=Op8HAeFBz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dontchangethislink.peardeckmagic.zone?audioFileUrl=https:/s3.amazonaws.com/peardeck-production-presentation-artifacts/user/107123317056854087512/3d921b15-c5e3-4b31-a5f8-52c1ec893b86_33f263d0-4df9-4fcd-9cac-02720532db13.mp3&amp;pearId=magic-pear-audio-identifier" TargetMode="External"/><Relationship Id="rId5"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ZyZWVSZXNwb25zZS10ZXh0Iiwic2xpZGVJZCI6IlNMSURFU19BUEk1OTc1MzU2MDBfMCIsImNvbnRlbnRJbnN0YW5jZUlkIjoiMUhsMXZuOUp6M0tMbVNnUk5taHB1UldPQWFQNjhtQXpxS2RrYXh6QWFFRnMvODlhNTExYTgtYzJlZS00NTkxLWEwNzUtY2Y5MDU1MjVjNDA2In0=pearId=magic-pear-metadata-identifier"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E4NCIsInNsaWRlSWQiOiJnNWMyZTJlZGFjMl8wXzE4NCIsInByZXNlbnRhdGlvbklkIjoiMW5rZUR4aGhMSk1RUnpkYkxmUDFZR1pNeVhXdkZsSDZ6bFJsSWY2aEZnVWsiLCJ0ZW1wbGF0ZU5hbWUiOiJEcmFnIHlvdXIgZG90IHRvIGluZGljYXRlIHdoZXRoZXIgeW91IGFncmVlIG9yIGRpc2FncmVlIiwibGFzdEVkaXRlZEJ5IjoiMTA3MTIzMzE3MDU2ODU0MDg3NTEyIiwiY29udGVudEluc3RhbmNlSWQiOiI3ZDdlNjUzMDZkZjI0YjM3YmVhZjdkZTA5NGZiN2QzMyJ9pearId=magic-pear-metadata-identifier"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xMywiZW1iZWRkYWJsZVVybCI6Imh0dHBzOi8vIiwiYW5zd2VycyI6W119pearId=magic-pear-shape-identifier" TargetMode="External"/><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hyperlink" Target="http://dontchangethislink.peardeckmagic.zone?audioFileUrl=https:/s3.amazonaws.com/peardeck-production-presentation-artifacts/user/107123317056854087512/b873b066-830d-4d03-919b-62708e71266c_slide%204.mp3&amp;pearId=magic-pear-audio-identifie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dontchangethislink.peardeckmagic.zone?audioFileUrl=https:/s3.amazonaws.com/peardeck-production-presentation-artifacts/user/107123317056854087512/c0bf6696-f86b-4a90-8ad9-05ed48ea70dd_slide%205.mp3&amp;pearId=magic-pear-audio-identifier" TargetMode="External"/><Relationship Id="rId3" Type="http://schemas.openxmlformats.org/officeDocument/2006/relationships/image" Target="../media/image12.png"/><Relationship Id="rId7" Type="http://schemas.openxmlformats.org/officeDocument/2006/relationships/hyperlink" Target="http://dontchangethislink.peardeckmagic.zone?eyJ0eXBlIjoiZ29vZ2xlLXNsaWRlcy1hZGRvbi10ZW1wbGF0ZS1saWJyYXJ5IiwiY2xhc3NUaW1lIjoiZmVhdHVyZWRDcml0aWNhbFRoaW5raW5nIiwiY29udGVudElkIjoiaHR0cHM6Ly9kb2NzLmdvb2dsZS5jb20vcHJlc2VudGF0aW9uL2QvMS1MYkpKNTh2YUJLZDBWMWFkazF2amxUSjlBVnJWZ01DWnRYSm4yZXU1a0kvZWRpdCNzbGlkZT1pZC5nNWMyZTkzOGZkMV8wXzQ1Iiwic2xpZGVJZCI6Imc1YzJlOTM4ZmQxXzBfNDUiLCJwcmVzZW50YXRpb25JZCI6IjEtTGJKSjU4dmFCS2QwVjFhZGsxdmpsVEo5QVZyVmdNQ1p0WEpuMmV1NWtJIiwidGVtcGxhdGVOYW1lIjoiSSB3b25kZXIiLCJsYXN0RWRpdGVkQnkiOiIxMDcxMjMzMTcwNTY4NTQwODc1MTIiLCJjb250ZW50SW5zdGFuY2VJZCI6IjAzNmE0NjllMThhMzQxYzVhZGZhODM1MTBmYjMwYjgxIn0=pearId=magic-pear-metadata-identifi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13.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dontchangethislink.peardeckmagic.zone?audioFileUrl=https:/s3.amazonaws.com/peardeck-production-presentation-artifacts/user/107123317056854087512/46c84d4b-2cf5-4d99-9608-ce52901b6adc_slide%206.mp3&amp;pearId=magic-pear-audio-identifier" TargetMode="External"/><Relationship Id="rId5"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ZyZWVSZXNwb25zZS10ZXh0Iiwic2xpZGVJZCI6IlNMSURFU19BUEk1OTc1MzU2MDBfMCIsImNvbnRlbnRJbnN0YW5jZUlkIjoiMUhsMXZuOUp6M0tMbVNnUk5taHB1UldPQWFQNjhtQXpxS2RrYXh6QWFFRnMvODlhNTExYTgtYzJlZS00NTkxLWEwNzUtY2Y5MDU1MjVjNDA2In0=pearId=magic-pear-metadata-identifier"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dontchangethislink.peardeckmagic.zone?audioFileUrl=https:/s3.amazonaws.com/peardeck-production-presentation-artifacts/user/107123317056854087512/6d26b585-a3fd-473d-bee3-65f980013c72_slide%207.mp3&amp;pearId=magic-pear-audio-identifier" TargetMode="External"/><Relationship Id="rId3" Type="http://schemas.openxmlformats.org/officeDocument/2006/relationships/image" Target="../media/image5.png"/><Relationship Id="rId7"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11bHRpcGxlQ2hvaWNlIiwic2xpZGVJZCI6Imc5NDRiMTNiNjFhXzBfMjciLCJjb250ZW50SW5zdGFuY2VJZCI6IjFIbDF2bjlKejNLTG1TZ1JObWhwdVJXT0FhUDY4bUF6cUtka2F4ekFhRUZzLzI4NDE5YjQzLWIxYjYtNDgzYi1hMGNiLTgwNmIxNGMyN2MzMyJ9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9ic2VydmF0aW9uIiwiSW52ZXN0aWdhdGlvbiIsIkV4cGVyaW1lbnRhdGlvbiIsIkFsbCBvZiB0aGUgYWJvdmUiXX0=pearId=magic-pear-shape-identifier"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dontchangethislink.peardeckmagic.zone?audioFileUrl=https:/s3.amazonaws.com/peardeck-production-presentation-artifacts/user/107123317056854087512/1cd948e6-4bfa-446f-af2b-4c0ee65da34a_b2cc5275-f20e-4808-856b-f26efdb2670f.mp3&amp;pearId=magic-pear-audio-identifier" TargetMode="External"/><Relationship Id="rId5" Type="http://schemas.openxmlformats.org/officeDocument/2006/relationships/hyperlink" Target="http://dontchangethislink.peardeckmagic.zone?eyJ0eXBlIjoiZ29vZ2xlLXNsaWRlcy1hZGRvbi1yZXNwb25zZS1mb290ZXIiLCJsYXN0RWRpdGVkQnkiOiIxMDcxMjMzMTcwNTY4NTQwODc1MTIiLCJwcmVzZW50YXRpb25JZCI6IjFIbDF2bjlKejNLTG1TZ1JObWhwdVJXT0FhUDY4bUF6cUtka2F4ekFhRUZzIiwiY29udGVudElkIjoiY3VzdG9tLXJlc3BvbnNlLWZyZWVSZXNwb25zZS10ZXh0Iiwic2xpZGVJZCI6IlNMSURFU19BUEk1OTc1MzU2MDBfMCIsImNvbnRlbnRJbnN0YW5jZUlkIjoiMUhsMXZuOUp6M0tMbVNnUk5taHB1UldPQWFQNjhtQXpxS2RrYXh6QWFFRnMvODlhNTExYTgtYzJlZS00NTkxLWEwNzUtY2Y5MDU1MjVjNDA2In0=pearId=magic-pear-metadata-identifier"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hyperlink" Target="http://dontchangethislink.peardeckmagic.zone?audioFileUrl=https:/s3.amazonaws.com/peardeck-production-presentation-artifacts/user/107123317056854087512/2fe66a68-f17a-445a-8da9-bcea1ac323be_slide%209.mp3&amp;pearId=magic-pear-audio-identifi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E1MiIsInNsaWRlSWQiOiJnNWMyZTJlZGFjMl8wXzE1MiIsInByZXNlbnRhdGlvbklkIjoiMW5rZUR4aGhMSk1RUnpkYkxmUDFZR1pNeVhXdkZsSDZ6bFJsSWY2aEZnVWsiLCJ0ZW1wbGF0ZU5hbWUiOiJTdGFydCBhIE1pbmQgTWFwIGJ5IGRyYXdpbmcgb3IgdHlwaW5nIGFueXdoZXJlIiwibGFzdEVkaXRlZEJ5IjoiMTA3MTIzMzE3MDU2ODU0MDg3NTEyIiwiY29udGVudEluc3RhbmNlSWQiOiIyYmQ2NGMzNjI2NjM0NGE5Yjc1ODhkYWRjYTM1MTUzMSJ9pearId=magic-pear-metadata-identifier" TargetMode="External"/><Relationship Id="rId5" Type="http://schemas.openxmlformats.org/officeDocument/2006/relationships/image" Target="../media/image16.png"/><Relationship Id="rId4" Type="http://schemas.openxmlformats.org/officeDocument/2006/relationships/hyperlink" Target="http://dontchangethislink.peardeckmagic.zone?eyJ0eXBlIjoiZnJlZWhhbmREcmF3aW5nIiwiZHJhZ2dhYmxlcyI6W3siaWQiOiJkcmFnZ2FibGUwIiwidHlwZSI6Imljb24iLCJpY29uIjp7ImlkIjoiZGVmYXVsdC1jaXJjbGUifSwiY29sb3IiOiIjRDUxRDI4In1dLCJkcmFnZ2FibGVTaXplIjoxMi41NSwiZW1iZWRkYWJsZVVybCI6Imh0dHBzOi8vIiwiYW5zd2VycyI6W119pearId=magic-pear-shape-identif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pic>
        <p:nvPicPr>
          <p:cNvPr id="62" name="Google Shape;62;p16"/>
          <p:cNvPicPr preferRelativeResize="0"/>
          <p:nvPr/>
        </p:nvPicPr>
        <p:blipFill>
          <a:blip r:embed="rId4">
            <a:alphaModFix/>
          </a:blip>
          <a:stretch>
            <a:fillRect/>
          </a:stretch>
        </p:blipFill>
        <p:spPr>
          <a:xfrm>
            <a:off x="1031725" y="429550"/>
            <a:ext cx="7616724" cy="4284401"/>
          </a:xfrm>
          <a:prstGeom prst="rect">
            <a:avLst/>
          </a:prstGeom>
          <a:noFill/>
          <a:ln>
            <a:noFill/>
          </a:ln>
        </p:spPr>
      </p:pic>
      <p:sp>
        <p:nvSpPr>
          <p:cNvPr id="63" name="Google Shape;63;p16"/>
          <p:cNvSpPr txBox="1"/>
          <p:nvPr/>
        </p:nvSpPr>
        <p:spPr>
          <a:xfrm>
            <a:off x="816937" y="373575"/>
            <a:ext cx="8046300" cy="71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a:solidFill>
                  <a:srgbClr val="0A3534"/>
                </a:solidFill>
                <a:latin typeface="Proxima Nova"/>
                <a:ea typeface="Proxima Nova"/>
                <a:cs typeface="Proxima Nova"/>
                <a:sym typeface="Proxima Nova"/>
              </a:rPr>
              <a:t>Welcome Back To Science Lab </a:t>
            </a:r>
            <a:endParaRPr sz="2800" b="1">
              <a:solidFill>
                <a:srgbClr val="0A3534"/>
              </a:solidFill>
              <a:latin typeface="Proxima Nova"/>
              <a:ea typeface="Proxima Nova"/>
              <a:cs typeface="Proxima Nova"/>
              <a:sym typeface="Proxima Nova"/>
            </a:endParaRPr>
          </a:p>
          <a:p>
            <a:pPr marL="0" lvl="0" indent="0" algn="l" rtl="0">
              <a:lnSpc>
                <a:spcPct val="115000"/>
              </a:lnSpc>
              <a:spcBef>
                <a:spcPts val="0"/>
              </a:spcBef>
              <a:spcAft>
                <a:spcPts val="1600"/>
              </a:spcAft>
              <a:buNone/>
            </a:pPr>
            <a:endParaRPr sz="2800" b="1">
              <a:solidFill>
                <a:srgbClr val="0A3534"/>
              </a:solidFill>
              <a:latin typeface="Proxima Nova"/>
              <a:ea typeface="Proxima Nova"/>
              <a:cs typeface="Proxima Nova"/>
              <a:sym typeface="Proxima Nova"/>
            </a:endParaRPr>
          </a:p>
        </p:txBody>
      </p:sp>
      <p:sp>
        <p:nvSpPr>
          <p:cNvPr id="64" name="Google Shape;64;p16">
            <a:hlinkClick r:id="rId5"/>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6" title="6a95c0f5-97ec-4050-a9a9-788920b68b10_d453040a-251c-4a96-9858-b25568fea5d3.mp3">
            <a:hlinkClick r:id="rId6"/>
          </p:cNvPr>
          <p:cNvPicPr preferRelativeResize="0"/>
          <p:nvPr/>
        </p:nvPicPr>
        <p:blipFill>
          <a:blip r:embed="rId7">
            <a:alphaModFix/>
          </a:blip>
          <a:stretch>
            <a:fillRect/>
          </a:stretch>
        </p:blipFill>
        <p:spPr>
          <a:xfrm>
            <a:off x="8320100" y="0"/>
            <a:ext cx="457200" cy="457200"/>
          </a:xfrm>
          <a:prstGeom prst="rect">
            <a:avLst/>
          </a:prstGeom>
          <a:noFill/>
          <a:ln>
            <a:noFill/>
          </a:ln>
        </p:spPr>
      </p:pic>
      <p:pic>
        <p:nvPicPr>
          <p:cNvPr id="66" name="Google Shape;66;p16">
            <a:hlinkClick r:id="rId8"/>
          </p:cNvPr>
          <p:cNvPicPr preferRelativeResize="0"/>
          <p:nvPr/>
        </p:nvPicPr>
        <p:blipFill>
          <a:blip r:embed="rId9">
            <a:alphaModFix/>
          </a:blip>
          <a:stretch>
            <a:fillRect/>
          </a:stretch>
        </p:blipFill>
        <p:spPr>
          <a:xfrm>
            <a:off x="7556500" y="0"/>
            <a:ext cx="1587500" cy="4506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5"/>
          <p:cNvSpPr txBox="1"/>
          <p:nvPr/>
        </p:nvSpPr>
        <p:spPr>
          <a:xfrm>
            <a:off x="1369250" y="1297775"/>
            <a:ext cx="6129000" cy="29289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a:latin typeface="Proxima Nova"/>
              <a:ea typeface="Proxima Nova"/>
              <a:cs typeface="Proxima Nova"/>
              <a:sym typeface="Proxima Nova"/>
            </a:endParaRPr>
          </a:p>
          <a:p>
            <a:pPr marL="0" lvl="0" indent="0" algn="ctr" rtl="0">
              <a:spcBef>
                <a:spcPts val="0"/>
              </a:spcBef>
              <a:spcAft>
                <a:spcPts val="0"/>
              </a:spcAft>
              <a:buNone/>
            </a:pPr>
            <a:endParaRPr sz="2500" b="1">
              <a:latin typeface="Proxima Nova"/>
              <a:ea typeface="Proxima Nova"/>
              <a:cs typeface="Proxima Nova"/>
              <a:sym typeface="Proxima Nova"/>
            </a:endParaRPr>
          </a:p>
          <a:p>
            <a:pPr marL="0" lvl="0" indent="0" algn="ctr" rtl="0">
              <a:spcBef>
                <a:spcPts val="0"/>
              </a:spcBef>
              <a:spcAft>
                <a:spcPts val="0"/>
              </a:spcAft>
              <a:buNone/>
            </a:pPr>
            <a:r>
              <a:rPr lang="en" sz="2500" b="1" u="sng">
                <a:latin typeface="Proxima Nova"/>
                <a:ea typeface="Proxima Nova"/>
                <a:cs typeface="Proxima Nova"/>
                <a:sym typeface="Proxima Nova"/>
              </a:rPr>
              <a:t>Explain </a:t>
            </a:r>
            <a:endParaRPr sz="2500" b="1" u="sng">
              <a:latin typeface="Proxima Nova"/>
              <a:ea typeface="Proxima Nova"/>
              <a:cs typeface="Proxima Nova"/>
              <a:sym typeface="Proxima Nova"/>
            </a:endParaRPr>
          </a:p>
          <a:p>
            <a:pPr marL="0" lvl="0" indent="0" algn="ctr" rtl="0">
              <a:spcBef>
                <a:spcPts val="0"/>
              </a:spcBef>
              <a:spcAft>
                <a:spcPts val="0"/>
              </a:spcAft>
              <a:buNone/>
            </a:pP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What do scientists use to help them study the cosmos?</a:t>
            </a:r>
            <a:endParaRPr sz="2400">
              <a:solidFill>
                <a:srgbClr val="0A3534"/>
              </a:solidFill>
              <a:latin typeface="Proxima Nova Semibold"/>
              <a:ea typeface="Proxima Nova Semibold"/>
              <a:cs typeface="Proxima Nova Semibold"/>
              <a:sym typeface="Proxima Nova Semibold"/>
            </a:endParaRPr>
          </a:p>
          <a:p>
            <a:pPr marL="0" lvl="0" indent="0" algn="ctr" rtl="0">
              <a:spcBef>
                <a:spcPts val="0"/>
              </a:spcBef>
              <a:spcAft>
                <a:spcPts val="0"/>
              </a:spcAft>
              <a:buNone/>
            </a:pPr>
            <a:r>
              <a:rPr lang="en" sz="1800" b="1">
                <a:solidFill>
                  <a:schemeClr val="dk1"/>
                </a:solidFill>
                <a:latin typeface="Proxima Nova"/>
                <a:ea typeface="Proxima Nova"/>
                <a:cs typeface="Proxima Nova"/>
                <a:sym typeface="Proxima Nova"/>
              </a:rPr>
              <a:t>Scientists use their  senses: see, touch, smell, hear, and taste.  </a:t>
            </a: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chemeClr val="dk1"/>
                </a:solidFill>
                <a:latin typeface="Proxima Nova"/>
                <a:ea typeface="Proxima Nova"/>
                <a:cs typeface="Proxima Nova"/>
                <a:sym typeface="Proxima Nova"/>
              </a:rPr>
              <a:t>Also, with the help of SCIENCE TOOLS, scientist can learn just about almost anything.    </a:t>
            </a: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p:txBody>
      </p:sp>
      <p:sp>
        <p:nvSpPr>
          <p:cNvPr id="154" name="Google Shape;154;p25">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25"/>
          <p:cNvPicPr preferRelativeResize="0"/>
          <p:nvPr/>
        </p:nvPicPr>
        <p:blipFill>
          <a:blip r:embed="rId5">
            <a:alphaModFix/>
          </a:blip>
          <a:stretch>
            <a:fillRect/>
          </a:stretch>
        </p:blipFill>
        <p:spPr>
          <a:xfrm>
            <a:off x="7396001" y="1214213"/>
            <a:ext cx="1747999" cy="1707250"/>
          </a:xfrm>
          <a:prstGeom prst="rect">
            <a:avLst/>
          </a:prstGeom>
          <a:noFill/>
          <a:ln>
            <a:noFill/>
          </a:ln>
        </p:spPr>
      </p:pic>
      <p:pic>
        <p:nvPicPr>
          <p:cNvPr id="156" name="Google Shape;156;p25"/>
          <p:cNvPicPr preferRelativeResize="0"/>
          <p:nvPr/>
        </p:nvPicPr>
        <p:blipFill>
          <a:blip r:embed="rId6">
            <a:alphaModFix/>
          </a:blip>
          <a:stretch>
            <a:fillRect/>
          </a:stretch>
        </p:blipFill>
        <p:spPr>
          <a:xfrm>
            <a:off x="7498356" y="2976575"/>
            <a:ext cx="1543301" cy="2243026"/>
          </a:xfrm>
          <a:prstGeom prst="rect">
            <a:avLst/>
          </a:prstGeom>
          <a:noFill/>
          <a:ln>
            <a:noFill/>
          </a:ln>
        </p:spPr>
      </p:pic>
      <p:pic>
        <p:nvPicPr>
          <p:cNvPr id="157" name="Google Shape;157;p25"/>
          <p:cNvPicPr preferRelativeResize="0"/>
          <p:nvPr/>
        </p:nvPicPr>
        <p:blipFill>
          <a:blip r:embed="rId7">
            <a:alphaModFix/>
          </a:blip>
          <a:stretch>
            <a:fillRect/>
          </a:stretch>
        </p:blipFill>
        <p:spPr>
          <a:xfrm>
            <a:off x="-2" y="3578253"/>
            <a:ext cx="2539724" cy="1628750"/>
          </a:xfrm>
          <a:prstGeom prst="rect">
            <a:avLst/>
          </a:prstGeom>
          <a:noFill/>
          <a:ln>
            <a:noFill/>
          </a:ln>
        </p:spPr>
      </p:pic>
      <p:pic>
        <p:nvPicPr>
          <p:cNvPr id="158" name="Google Shape;158;p25"/>
          <p:cNvPicPr preferRelativeResize="0"/>
          <p:nvPr/>
        </p:nvPicPr>
        <p:blipFill>
          <a:blip r:embed="rId8">
            <a:alphaModFix/>
          </a:blip>
          <a:stretch>
            <a:fillRect/>
          </a:stretch>
        </p:blipFill>
        <p:spPr>
          <a:xfrm>
            <a:off x="12599" y="0"/>
            <a:ext cx="1325575" cy="1812100"/>
          </a:xfrm>
          <a:prstGeom prst="rect">
            <a:avLst/>
          </a:prstGeom>
          <a:noFill/>
          <a:ln>
            <a:noFill/>
          </a:ln>
        </p:spPr>
      </p:pic>
      <p:pic>
        <p:nvPicPr>
          <p:cNvPr id="159" name="Google Shape;159;p25"/>
          <p:cNvPicPr preferRelativeResize="0"/>
          <p:nvPr/>
        </p:nvPicPr>
        <p:blipFill>
          <a:blip r:embed="rId9">
            <a:alphaModFix/>
          </a:blip>
          <a:stretch>
            <a:fillRect/>
          </a:stretch>
        </p:blipFill>
        <p:spPr>
          <a:xfrm>
            <a:off x="12597" y="1967647"/>
            <a:ext cx="1325575" cy="1325575"/>
          </a:xfrm>
          <a:prstGeom prst="rect">
            <a:avLst/>
          </a:prstGeom>
          <a:noFill/>
          <a:ln>
            <a:noFill/>
          </a:ln>
        </p:spPr>
      </p:pic>
      <p:pic>
        <p:nvPicPr>
          <p:cNvPr id="160" name="Google Shape;160;p25">
            <a:hlinkClick r:id="rId10"/>
          </p:cNvPr>
          <p:cNvPicPr preferRelativeResize="0"/>
          <p:nvPr/>
        </p:nvPicPr>
        <p:blipFill>
          <a:blip r:embed="rId11">
            <a:alphaModFix/>
          </a:blip>
          <a:stretch>
            <a:fillRect/>
          </a:stretch>
        </p:blipFill>
        <p:spPr>
          <a:xfrm>
            <a:off x="7556500" y="0"/>
            <a:ext cx="1587500" cy="4506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par>
                                <p:cTn id="13" presetID="10"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1000"/>
                                        <p:tgtEl>
                                          <p:spTgt spid="157"/>
                                        </p:tgtEl>
                                      </p:cBhvr>
                                    </p:animEffect>
                                  </p:childTnLst>
                                </p:cTn>
                              </p:par>
                              <p:par>
                                <p:cTn id="16" presetID="10" presetClass="entr" presetSubtype="0" fill="hold" nodeType="withEffect">
                                  <p:stCondLst>
                                    <p:cond delay="0"/>
                                  </p:stCondLst>
                                  <p:childTnLst>
                                    <p:set>
                                      <p:cBhvr>
                                        <p:cTn id="17" dur="1" fill="hold">
                                          <p:stCondLst>
                                            <p:cond delay="0"/>
                                          </p:stCondLst>
                                        </p:cTn>
                                        <p:tgtEl>
                                          <p:spTgt spid="158"/>
                                        </p:tgtEl>
                                        <p:attrNameLst>
                                          <p:attrName>style.visibility</p:attrName>
                                        </p:attrNameLst>
                                      </p:cBhvr>
                                      <p:to>
                                        <p:strVal val="visible"/>
                                      </p:to>
                                    </p:set>
                                    <p:animEffect transition="in" filter="fade">
                                      <p:cBhvr>
                                        <p:cTn id="18" dur="1000"/>
                                        <p:tgtEl>
                                          <p:spTgt spid="158"/>
                                        </p:tgtEl>
                                      </p:cBhvr>
                                    </p:animEffect>
                                  </p:childTnLst>
                                </p:cTn>
                              </p:par>
                              <p:par>
                                <p:cTn id="19" presetID="10" presetClass="entr" presetSubtype="0" fill="hold"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1000"/>
                                        <p:tgtEl>
                                          <p:spTgt spid="159"/>
                                        </p:tgtEl>
                                      </p:cBhvr>
                                    </p:animEffect>
                                  </p:childTnLst>
                                </p:cTn>
                              </p:par>
                              <p:par>
                                <p:cTn id="22" presetID="10" presetClass="entr" presetSubtype="0" fill="hold" nodeType="withEffect">
                                  <p:stCondLst>
                                    <p:cond delay="0"/>
                                  </p:stCondLst>
                                  <p:childTnLst>
                                    <p:set>
                                      <p:cBhvr>
                                        <p:cTn id="23" dur="1" fill="hold">
                                          <p:stCondLst>
                                            <p:cond delay="0"/>
                                          </p:stCondLst>
                                        </p:cTn>
                                        <p:tgtEl>
                                          <p:spTgt spid="156"/>
                                        </p:tgtEl>
                                        <p:attrNameLst>
                                          <p:attrName>style.visibility</p:attrName>
                                        </p:attrNameLst>
                                      </p:cBhvr>
                                      <p:to>
                                        <p:strVal val="visible"/>
                                      </p:to>
                                    </p:set>
                                    <p:animEffect transition="in" filter="fade">
                                      <p:cBhvr>
                                        <p:cTn id="24" dur="1000"/>
                                        <p:tgtEl>
                                          <p:spTgt spid="156"/>
                                        </p:tgtEl>
                                      </p:cBhvr>
                                    </p:animEffect>
                                  </p:childTnLst>
                                </p:cTn>
                              </p:par>
                              <p:par>
                                <p:cTn id="25" presetID="10" presetClass="entr" presetSubtype="0" fill="hold" nodeType="with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26"/>
          <p:cNvPicPr preferRelativeResize="0"/>
          <p:nvPr/>
        </p:nvPicPr>
        <p:blipFill>
          <a:blip r:embed="rId4">
            <a:alphaModFix/>
          </a:blip>
          <a:stretch>
            <a:fillRect/>
          </a:stretch>
        </p:blipFill>
        <p:spPr>
          <a:xfrm>
            <a:off x="-250025" y="445338"/>
            <a:ext cx="9394024" cy="4792824"/>
          </a:xfrm>
          <a:prstGeom prst="rect">
            <a:avLst/>
          </a:prstGeom>
          <a:noFill/>
          <a:ln>
            <a:noFill/>
          </a:ln>
        </p:spPr>
      </p:pic>
      <p:sp>
        <p:nvSpPr>
          <p:cNvPr id="166" name="Google Shape;166;p26">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txBox="1"/>
          <p:nvPr/>
        </p:nvSpPr>
        <p:spPr>
          <a:xfrm>
            <a:off x="1382250" y="1107275"/>
            <a:ext cx="6059100" cy="33219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b="1" u="sng">
                <a:solidFill>
                  <a:schemeClr val="dk1"/>
                </a:solidFill>
                <a:latin typeface="Proxima Nova"/>
                <a:ea typeface="Proxima Nova"/>
                <a:cs typeface="Proxima Nova"/>
                <a:sym typeface="Proxima Nova"/>
              </a:rPr>
              <a:t>Extend</a:t>
            </a:r>
            <a:endParaRPr sz="2500" b="1" u="sng">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2500" b="1">
                <a:latin typeface="Proxima Nova"/>
                <a:ea typeface="Proxima Nova"/>
                <a:cs typeface="Proxima Nova"/>
                <a:sym typeface="Proxima Nova"/>
              </a:rPr>
              <a:t>Key Science Fields At Cosmicon Academy</a:t>
            </a:r>
            <a:endParaRPr sz="25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r>
              <a:rPr lang="en" sz="1800" b="1">
                <a:latin typeface="Proxima Nova"/>
                <a:ea typeface="Proxima Nova"/>
                <a:cs typeface="Proxima Nova"/>
                <a:sym typeface="Proxima Nova"/>
              </a:rPr>
              <a:t>We will be investigating the following topics with Emelia</a:t>
            </a: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r>
              <a:rPr lang="en" sz="1800" b="1">
                <a:latin typeface="Proxima Nova"/>
                <a:ea typeface="Proxima Nova"/>
                <a:cs typeface="Proxima Nova"/>
                <a:sym typeface="Proxima Nova"/>
              </a:rPr>
              <a:t>Physical Science</a:t>
            </a:r>
            <a:endParaRPr sz="1800" b="1">
              <a:latin typeface="Proxima Nova"/>
              <a:ea typeface="Proxima Nova"/>
              <a:cs typeface="Proxima Nova"/>
              <a:sym typeface="Proxima Nova"/>
            </a:endParaRPr>
          </a:p>
          <a:p>
            <a:pPr marL="0" lvl="0" indent="0" algn="ctr" rtl="0">
              <a:spcBef>
                <a:spcPts val="0"/>
              </a:spcBef>
              <a:spcAft>
                <a:spcPts val="0"/>
              </a:spcAft>
              <a:buNone/>
            </a:pPr>
            <a:r>
              <a:rPr lang="en" sz="1800" b="1">
                <a:latin typeface="Proxima Nova"/>
                <a:ea typeface="Proxima Nova"/>
                <a:cs typeface="Proxima Nova"/>
                <a:sym typeface="Proxima Nova"/>
              </a:rPr>
              <a:t>Space Science</a:t>
            </a:r>
            <a:endParaRPr sz="1800" b="1">
              <a:latin typeface="Proxima Nova"/>
              <a:ea typeface="Proxima Nova"/>
              <a:cs typeface="Proxima Nova"/>
              <a:sym typeface="Proxima Nova"/>
            </a:endParaRPr>
          </a:p>
          <a:p>
            <a:pPr marL="0" lvl="0" indent="0" algn="ctr" rtl="0">
              <a:spcBef>
                <a:spcPts val="0"/>
              </a:spcBef>
              <a:spcAft>
                <a:spcPts val="0"/>
              </a:spcAft>
              <a:buNone/>
            </a:pPr>
            <a:r>
              <a:rPr lang="en" sz="1800" b="1">
                <a:latin typeface="Proxima Nova"/>
                <a:ea typeface="Proxima Nova"/>
                <a:cs typeface="Proxima Nova"/>
                <a:sym typeface="Proxima Nova"/>
              </a:rPr>
              <a:t>Earth Science</a:t>
            </a:r>
            <a:endParaRPr sz="1800" b="1">
              <a:latin typeface="Proxima Nova"/>
              <a:ea typeface="Proxima Nova"/>
              <a:cs typeface="Proxima Nova"/>
              <a:sym typeface="Proxima Nova"/>
            </a:endParaRPr>
          </a:p>
          <a:p>
            <a:pPr marL="0" lvl="0" indent="0" algn="ctr" rtl="0">
              <a:spcBef>
                <a:spcPts val="0"/>
              </a:spcBef>
              <a:spcAft>
                <a:spcPts val="0"/>
              </a:spcAft>
              <a:buNone/>
            </a:pPr>
            <a:r>
              <a:rPr lang="en" sz="1800" b="1">
                <a:latin typeface="Proxima Nova"/>
                <a:ea typeface="Proxima Nova"/>
                <a:cs typeface="Proxima Nova"/>
                <a:sym typeface="Proxima Nova"/>
              </a:rPr>
              <a:t>Life Science</a:t>
            </a: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p:txBody>
      </p:sp>
      <p:pic>
        <p:nvPicPr>
          <p:cNvPr id="168" name="Google Shape;168;p26">
            <a:hlinkClick r:id="rId6"/>
          </p:cNvPr>
          <p:cNvPicPr preferRelativeResize="0"/>
          <p:nvPr/>
        </p:nvPicPr>
        <p:blipFill>
          <a:blip r:embed="rId7">
            <a:alphaModFix/>
          </a:blip>
          <a:stretch>
            <a:fillRect/>
          </a:stretch>
        </p:blipFill>
        <p:spPr>
          <a:xfrm>
            <a:off x="7556500" y="0"/>
            <a:ext cx="1587500" cy="4506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pic>
        <p:nvPicPr>
          <p:cNvPr id="173" name="Google Shape;173;p27"/>
          <p:cNvPicPr preferRelativeResize="0"/>
          <p:nvPr/>
        </p:nvPicPr>
        <p:blipFill>
          <a:blip r:embed="rId4">
            <a:alphaModFix/>
          </a:blip>
          <a:stretch>
            <a:fillRect/>
          </a:stretch>
        </p:blipFill>
        <p:spPr>
          <a:xfrm>
            <a:off x="-250025" y="445338"/>
            <a:ext cx="9394024" cy="4792824"/>
          </a:xfrm>
          <a:prstGeom prst="rect">
            <a:avLst/>
          </a:prstGeom>
          <a:noFill/>
          <a:ln>
            <a:noFill/>
          </a:ln>
        </p:spPr>
      </p:pic>
      <p:sp>
        <p:nvSpPr>
          <p:cNvPr id="174" name="Google Shape;174;p27"/>
          <p:cNvSpPr txBox="1"/>
          <p:nvPr/>
        </p:nvSpPr>
        <p:spPr>
          <a:xfrm>
            <a:off x="1369250" y="1297775"/>
            <a:ext cx="6762600" cy="28338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a:latin typeface="Proxima Nova"/>
              <a:ea typeface="Proxima Nova"/>
              <a:cs typeface="Proxima Nova"/>
              <a:sym typeface="Proxima Nova"/>
            </a:endParaRPr>
          </a:p>
          <a:p>
            <a:pPr marL="0" lvl="0" indent="0" algn="ctr" rtl="0">
              <a:spcBef>
                <a:spcPts val="0"/>
              </a:spcBef>
              <a:spcAft>
                <a:spcPts val="0"/>
              </a:spcAft>
              <a:buNone/>
            </a:pPr>
            <a:r>
              <a:rPr lang="en" sz="2500" b="1" u="sng">
                <a:latin typeface="Proxima Nova"/>
                <a:ea typeface="Proxima Nova"/>
                <a:cs typeface="Proxima Nova"/>
                <a:sym typeface="Proxima Nova"/>
              </a:rPr>
              <a:t>Extend</a:t>
            </a:r>
            <a:endParaRPr sz="2500" b="1" u="sng">
              <a:latin typeface="Proxima Nova"/>
              <a:ea typeface="Proxima Nova"/>
              <a:cs typeface="Proxima Nova"/>
              <a:sym typeface="Proxima Nova"/>
            </a:endParaRPr>
          </a:p>
          <a:p>
            <a:pPr marL="0" lvl="0" indent="0" algn="ctr" rtl="0">
              <a:spcBef>
                <a:spcPts val="0"/>
              </a:spcBef>
              <a:spcAft>
                <a:spcPts val="0"/>
              </a:spcAft>
              <a:buNone/>
            </a:pPr>
            <a:r>
              <a:rPr lang="en" sz="2500" b="1">
                <a:latin typeface="Proxima Nova"/>
                <a:ea typeface="Proxima Nova"/>
                <a:cs typeface="Proxima Nova"/>
                <a:sym typeface="Proxima Nova"/>
              </a:rPr>
              <a:t>So, make sure that you have your notebook, your senses, and your thinking caps on at all times.  Thank you for attending this week's Science Lab Lesson with Mr. Sonnier and Emelia!</a:t>
            </a:r>
            <a:endParaRPr sz="2500" b="1">
              <a:latin typeface="Proxima Nova"/>
              <a:ea typeface="Proxima Nova"/>
              <a:cs typeface="Proxima Nova"/>
              <a:sym typeface="Proxima Nova"/>
            </a:endParaRPr>
          </a:p>
          <a:p>
            <a:pPr marL="0" lvl="0" indent="0" algn="ctr" rtl="0">
              <a:spcBef>
                <a:spcPts val="0"/>
              </a:spcBef>
              <a:spcAft>
                <a:spcPts val="0"/>
              </a:spcAft>
              <a:buNone/>
            </a:pPr>
            <a:r>
              <a:rPr lang="en" sz="1800" b="1">
                <a:latin typeface="Proxima Nova"/>
                <a:ea typeface="Proxima Nova"/>
                <a:cs typeface="Proxima Nova"/>
                <a:sym typeface="Proxima Nova"/>
              </a:rPr>
              <a:t> </a:t>
            </a: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p:txBody>
      </p:sp>
      <p:sp>
        <p:nvSpPr>
          <p:cNvPr id="175" name="Google Shape;175;p27">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7">
            <a:hlinkClick r:id="rId6"/>
          </p:cNvPr>
          <p:cNvPicPr preferRelativeResize="0"/>
          <p:nvPr/>
        </p:nvPicPr>
        <p:blipFill>
          <a:blip r:embed="rId7">
            <a:alphaModFix/>
          </a:blip>
          <a:stretch>
            <a:fillRect/>
          </a:stretch>
        </p:blipFill>
        <p:spPr>
          <a:xfrm>
            <a:off x="7556500" y="0"/>
            <a:ext cx="1587500" cy="4506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180"/>
        <p:cNvGrpSpPr/>
        <p:nvPr/>
      </p:nvGrpSpPr>
      <p:grpSpPr>
        <a:xfrm>
          <a:off x="0" y="0"/>
          <a:ext cx="0" cy="0"/>
          <a:chOff x="0" y="0"/>
          <a:chExt cx="0" cy="0"/>
        </a:xfrm>
      </p:grpSpPr>
      <p:sp>
        <p:nvSpPr>
          <p:cNvPr id="181" name="Google Shape;181;p28"/>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p:nvPr>
        </p:nvSpPr>
        <p:spPr>
          <a:xfrm>
            <a:off x="520950" y="428125"/>
            <a:ext cx="8102100" cy="46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Draw or type 2 things you learned in today’s lesson:</a:t>
            </a:r>
            <a:endParaRPr sz="2400"/>
          </a:p>
        </p:txBody>
      </p:sp>
      <p:pic>
        <p:nvPicPr>
          <p:cNvPr id="183" name="Google Shape;183;p28"/>
          <p:cNvPicPr preferRelativeResize="0"/>
          <p:nvPr/>
        </p:nvPicPr>
        <p:blipFill rotWithShape="1">
          <a:blip r:embed="rId3">
            <a:alphaModFix/>
          </a:blip>
          <a:srcRect/>
          <a:stretch/>
        </p:blipFill>
        <p:spPr>
          <a:xfrm>
            <a:off x="613950" y="1058225"/>
            <a:ext cx="600170" cy="600175"/>
          </a:xfrm>
          <a:prstGeom prst="rect">
            <a:avLst/>
          </a:prstGeom>
          <a:noFill/>
          <a:ln>
            <a:noFill/>
          </a:ln>
        </p:spPr>
      </p:pic>
      <p:pic>
        <p:nvPicPr>
          <p:cNvPr id="184" name="Google Shape;184;p28"/>
          <p:cNvPicPr preferRelativeResize="0"/>
          <p:nvPr/>
        </p:nvPicPr>
        <p:blipFill rotWithShape="1">
          <a:blip r:embed="rId4">
            <a:alphaModFix/>
          </a:blip>
          <a:srcRect/>
          <a:stretch/>
        </p:blipFill>
        <p:spPr>
          <a:xfrm>
            <a:off x="4513930" y="1058225"/>
            <a:ext cx="600170" cy="600175"/>
          </a:xfrm>
          <a:prstGeom prst="rect">
            <a:avLst/>
          </a:prstGeom>
          <a:noFill/>
          <a:ln>
            <a:noFill/>
          </a:ln>
        </p:spPr>
      </p:pic>
      <p:pic>
        <p:nvPicPr>
          <p:cNvPr id="185" name="Google Shape;185;p28"/>
          <p:cNvPicPr preferRelativeResize="0"/>
          <p:nvPr/>
        </p:nvPicPr>
        <p:blipFill rotWithShape="1">
          <a:blip r:embed="rId5">
            <a:alphaModFix/>
          </a:blip>
          <a:srcRect/>
          <a:stretch/>
        </p:blipFill>
        <p:spPr>
          <a:xfrm>
            <a:off x="4154688" y="1089975"/>
            <a:ext cx="342900" cy="3429000"/>
          </a:xfrm>
          <a:prstGeom prst="rect">
            <a:avLst/>
          </a:prstGeom>
          <a:noFill/>
          <a:ln>
            <a:noFill/>
          </a:ln>
        </p:spPr>
      </p:pic>
      <p:pic>
        <p:nvPicPr>
          <p:cNvPr id="186" name="Google Shape;186;p28">
            <a:hlinkClick r:id="rId6"/>
          </p:cNvPr>
          <p:cNvPicPr preferRelativeResize="0"/>
          <p:nvPr/>
        </p:nvPicPr>
        <p:blipFill>
          <a:blip r:embed="rId7">
            <a:alphaModFix/>
          </a:blip>
          <a:stretch>
            <a:fillRect/>
          </a:stretch>
        </p:blipFill>
        <p:spPr>
          <a:xfrm>
            <a:off x="0" y="4429125"/>
            <a:ext cx="9144000" cy="714375"/>
          </a:xfrm>
          <a:prstGeom prst="rect">
            <a:avLst/>
          </a:prstGeom>
          <a:noFill/>
          <a:ln>
            <a:noFill/>
          </a:ln>
        </p:spPr>
      </p:pic>
      <p:sp>
        <p:nvSpPr>
          <p:cNvPr id="187" name="Google Shape;187;p28">
            <a:hlinkClick r:id="rId8"/>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8">
            <a:hlinkClick r:id="rId9"/>
          </p:cNvPr>
          <p:cNvPicPr preferRelativeResize="0"/>
          <p:nvPr/>
        </p:nvPicPr>
        <p:blipFill>
          <a:blip r:embed="rId10">
            <a:alphaModFix/>
          </a:blip>
          <a:stretch>
            <a:fillRect/>
          </a:stretch>
        </p:blipFill>
        <p:spPr>
          <a:xfrm>
            <a:off x="7556500" y="0"/>
            <a:ext cx="1587500" cy="450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192"/>
        <p:cNvGrpSpPr/>
        <p:nvPr/>
      </p:nvGrpSpPr>
      <p:grpSpPr>
        <a:xfrm>
          <a:off x="0" y="0"/>
          <a:ext cx="0" cy="0"/>
          <a:chOff x="0" y="0"/>
          <a:chExt cx="0" cy="0"/>
        </a:xfrm>
      </p:grpSpPr>
      <p:pic>
        <p:nvPicPr>
          <p:cNvPr id="193" name="Google Shape;193;p29"/>
          <p:cNvPicPr preferRelativeResize="0"/>
          <p:nvPr/>
        </p:nvPicPr>
        <p:blipFill rotWithShape="1">
          <a:blip r:embed="rId3">
            <a:alphaModFix/>
          </a:blip>
          <a:srcRect l="155540" t="-124580" r="-155540" b="124580"/>
          <a:stretch/>
        </p:blipFill>
        <p:spPr>
          <a:xfrm>
            <a:off x="1774126" y="1606425"/>
            <a:ext cx="1744375" cy="1744375"/>
          </a:xfrm>
          <a:prstGeom prst="rect">
            <a:avLst/>
          </a:prstGeom>
          <a:noFill/>
          <a:ln>
            <a:noFill/>
          </a:ln>
        </p:spPr>
      </p:pic>
      <p:sp>
        <p:nvSpPr>
          <p:cNvPr id="194" name="Google Shape;194;p29"/>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txBox="1">
            <a:spLocks noGrp="1"/>
          </p:cNvSpPr>
          <p:nvPr>
            <p:ph type="title"/>
          </p:nvPr>
        </p:nvSpPr>
        <p:spPr>
          <a:xfrm>
            <a:off x="520950" y="428125"/>
            <a:ext cx="8102100" cy="4647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Circle how you are feeling:</a:t>
            </a:r>
            <a:endParaRPr sz="2400"/>
          </a:p>
        </p:txBody>
      </p:sp>
      <p:pic>
        <p:nvPicPr>
          <p:cNvPr id="196" name="Google Shape;196;p29"/>
          <p:cNvPicPr preferRelativeResize="0"/>
          <p:nvPr/>
        </p:nvPicPr>
        <p:blipFill rotWithShape="1">
          <a:blip r:embed="rId4">
            <a:alphaModFix/>
          </a:blip>
          <a:srcRect/>
          <a:stretch/>
        </p:blipFill>
        <p:spPr>
          <a:xfrm>
            <a:off x="713750" y="1568600"/>
            <a:ext cx="7716500" cy="2184750"/>
          </a:xfrm>
          <a:prstGeom prst="rect">
            <a:avLst/>
          </a:prstGeom>
          <a:noFill/>
          <a:ln>
            <a:noFill/>
          </a:ln>
        </p:spPr>
      </p:pic>
      <p:pic>
        <p:nvPicPr>
          <p:cNvPr id="197" name="Google Shape;197;p29">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198" name="Google Shape;198;p29">
            <a:hlinkClick r:id="rId7"/>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p:nvPr/>
        </p:nvSpPr>
        <p:spPr>
          <a:xfrm>
            <a:off x="2547850" y="278050"/>
            <a:ext cx="3905400" cy="16509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u="sng">
                <a:latin typeface="Proxima Nova"/>
                <a:ea typeface="Proxima Nova"/>
                <a:cs typeface="Proxima Nova"/>
                <a:sym typeface="Proxima Nova"/>
              </a:rPr>
              <a:t>Engage</a:t>
            </a:r>
            <a:endParaRPr sz="2500" b="1" u="sng">
              <a:latin typeface="Proxima Nova"/>
              <a:ea typeface="Proxima Nova"/>
              <a:cs typeface="Proxima Nova"/>
              <a:sym typeface="Proxima Nova"/>
            </a:endParaRPr>
          </a:p>
          <a:p>
            <a:pPr marL="0" lvl="0" indent="0" algn="ctr" rtl="0">
              <a:spcBef>
                <a:spcPts val="0"/>
              </a:spcBef>
              <a:spcAft>
                <a:spcPts val="0"/>
              </a:spcAft>
              <a:buNone/>
            </a:pPr>
            <a:r>
              <a:rPr lang="en" sz="2500" b="1">
                <a:latin typeface="Proxima Nova"/>
                <a:ea typeface="Proxima Nova"/>
                <a:cs typeface="Proxima Nova"/>
                <a:sym typeface="Proxima Nova"/>
              </a:rPr>
              <a:t>Watch </a:t>
            </a:r>
            <a:endParaRPr sz="2500" b="1">
              <a:latin typeface="Proxima Nova"/>
              <a:ea typeface="Proxima Nova"/>
              <a:cs typeface="Proxima Nova"/>
              <a:sym typeface="Proxima Nova"/>
            </a:endParaRPr>
          </a:p>
          <a:p>
            <a:pPr marL="0" lvl="0" indent="0" algn="ctr" rtl="0">
              <a:spcBef>
                <a:spcPts val="0"/>
              </a:spcBef>
              <a:spcAft>
                <a:spcPts val="0"/>
              </a:spcAft>
              <a:buNone/>
            </a:pPr>
            <a:r>
              <a:rPr lang="en" sz="2500" b="1">
                <a:latin typeface="Proxima Nova"/>
                <a:ea typeface="Proxima Nova"/>
                <a:cs typeface="Proxima Nova"/>
                <a:sym typeface="Proxima Nova"/>
              </a:rPr>
              <a:t>Cosmicon Academy Episode 1 </a:t>
            </a:r>
            <a:endParaRPr sz="2500" b="1">
              <a:latin typeface="Proxima Nova"/>
              <a:ea typeface="Proxima Nova"/>
              <a:cs typeface="Proxima Nova"/>
              <a:sym typeface="Proxima Nova"/>
            </a:endParaRPr>
          </a:p>
        </p:txBody>
      </p:sp>
      <p:pic>
        <p:nvPicPr>
          <p:cNvPr id="72" name="Google Shape;72;p17">
            <a:hlinkClick r:id="rId4"/>
          </p:cNvPr>
          <p:cNvPicPr preferRelativeResize="0"/>
          <p:nvPr/>
        </p:nvPicPr>
        <p:blipFill>
          <a:blip r:embed="rId5">
            <a:alphaModFix/>
          </a:blip>
          <a:stretch>
            <a:fillRect/>
          </a:stretch>
        </p:blipFill>
        <p:spPr>
          <a:xfrm>
            <a:off x="7460075" y="79175"/>
            <a:ext cx="1587500" cy="450660"/>
          </a:xfrm>
          <a:prstGeom prst="rect">
            <a:avLst/>
          </a:prstGeom>
          <a:noFill/>
          <a:ln>
            <a:noFill/>
          </a:ln>
        </p:spPr>
      </p:pic>
      <p:pic>
        <p:nvPicPr>
          <p:cNvPr id="73" name="Google Shape;73;p17">
            <a:hlinkClick r:id="rId6"/>
          </p:cNvPr>
          <p:cNvPicPr preferRelativeResize="0"/>
          <p:nvPr/>
        </p:nvPicPr>
        <p:blipFill>
          <a:blip r:embed="rId7">
            <a:alphaModFix/>
          </a:blip>
          <a:stretch>
            <a:fillRect/>
          </a:stretch>
        </p:blipFill>
        <p:spPr>
          <a:xfrm>
            <a:off x="0" y="4429125"/>
            <a:ext cx="9144000" cy="714375"/>
          </a:xfrm>
          <a:prstGeom prst="rect">
            <a:avLst/>
          </a:prstGeom>
          <a:noFill/>
          <a:ln>
            <a:noFill/>
          </a:ln>
        </p:spPr>
      </p:pic>
      <p:sp>
        <p:nvSpPr>
          <p:cNvPr id="74" name="Google Shape;74;p17">
            <a:hlinkClick r:id="rId8"/>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7" descr="© 2020 Cosmicon Education" title="Cosmicon Academy Episode 1 1080p 200908">
            <a:hlinkClick r:id="rId9"/>
          </p:cNvPr>
          <p:cNvPicPr preferRelativeResize="0"/>
          <p:nvPr/>
        </p:nvPicPr>
        <p:blipFill>
          <a:blip r:embed="rId10">
            <a:alphaModFix/>
          </a:blip>
          <a:stretch>
            <a:fillRect/>
          </a:stretch>
        </p:blipFill>
        <p:spPr>
          <a:xfrm>
            <a:off x="2547850" y="2081350"/>
            <a:ext cx="3905400" cy="256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pic>
        <p:nvPicPr>
          <p:cNvPr id="80" name="Google Shape;80;p18"/>
          <p:cNvPicPr preferRelativeResize="0"/>
          <p:nvPr/>
        </p:nvPicPr>
        <p:blipFill>
          <a:blip r:embed="rId4">
            <a:alphaModFix/>
          </a:blip>
          <a:stretch>
            <a:fillRect/>
          </a:stretch>
        </p:blipFill>
        <p:spPr>
          <a:xfrm>
            <a:off x="-250025" y="445338"/>
            <a:ext cx="9394024" cy="4792824"/>
          </a:xfrm>
          <a:prstGeom prst="rect">
            <a:avLst/>
          </a:prstGeom>
          <a:noFill/>
          <a:ln>
            <a:noFill/>
          </a:ln>
        </p:spPr>
      </p:pic>
      <p:sp>
        <p:nvSpPr>
          <p:cNvPr id="81" name="Google Shape;81;p18"/>
          <p:cNvSpPr txBox="1"/>
          <p:nvPr/>
        </p:nvSpPr>
        <p:spPr>
          <a:xfrm>
            <a:off x="1910975" y="641175"/>
            <a:ext cx="5214900" cy="23652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u="sng">
                <a:latin typeface="Proxima Nova"/>
                <a:ea typeface="Proxima Nova"/>
                <a:cs typeface="Proxima Nova"/>
                <a:sym typeface="Proxima Nova"/>
              </a:rPr>
              <a:t>Explore</a:t>
            </a:r>
            <a:endParaRPr sz="2500" b="1" u="sng">
              <a:latin typeface="Proxima Nova"/>
              <a:ea typeface="Proxima Nova"/>
              <a:cs typeface="Proxima Nova"/>
              <a:sym typeface="Proxima Nova"/>
            </a:endParaRPr>
          </a:p>
          <a:p>
            <a:pPr marL="0" lvl="0" indent="0" algn="ctr" rtl="0">
              <a:spcBef>
                <a:spcPts val="0"/>
              </a:spcBef>
              <a:spcAft>
                <a:spcPts val="0"/>
              </a:spcAft>
              <a:buNone/>
            </a:pPr>
            <a:r>
              <a:rPr lang="en" sz="2500" b="1">
                <a:latin typeface="Proxima Nova"/>
                <a:ea typeface="Proxima Nova"/>
                <a:cs typeface="Proxima Nova"/>
                <a:sym typeface="Proxima Nova"/>
              </a:rPr>
              <a:t>This year we are going to journey along with Emelia as she goes on a wonderful adventure to discover the universe.  Here on Earth we call this journey science.  </a:t>
            </a:r>
            <a:endParaRPr sz="2500" b="1">
              <a:latin typeface="Proxima Nova"/>
              <a:ea typeface="Proxima Nova"/>
              <a:cs typeface="Proxima Nova"/>
              <a:sym typeface="Proxima Nova"/>
            </a:endParaRPr>
          </a:p>
        </p:txBody>
      </p:sp>
      <p:sp>
        <p:nvSpPr>
          <p:cNvPr id="82" name="Google Shape;82;p18">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8">
            <a:hlinkClick r:id="rId6"/>
          </p:cNvPr>
          <p:cNvPicPr preferRelativeResize="0"/>
          <p:nvPr/>
        </p:nvPicPr>
        <p:blipFill>
          <a:blip r:embed="rId7">
            <a:alphaModFix/>
          </a:blip>
          <a:stretch>
            <a:fillRect/>
          </a:stretch>
        </p:blipFill>
        <p:spPr>
          <a:xfrm>
            <a:off x="7556500" y="0"/>
            <a:ext cx="1587500" cy="4506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87"/>
        <p:cNvGrpSpPr/>
        <p:nvPr/>
      </p:nvGrpSpPr>
      <p:grpSpPr>
        <a:xfrm>
          <a:off x="0" y="0"/>
          <a:ext cx="0" cy="0"/>
          <a:chOff x="0" y="0"/>
          <a:chExt cx="0" cy="0"/>
        </a:xfrm>
      </p:grpSpPr>
      <p:sp>
        <p:nvSpPr>
          <p:cNvPr id="88" name="Google Shape;88;p19"/>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9"/>
          <p:cNvPicPr preferRelativeResize="0"/>
          <p:nvPr/>
        </p:nvPicPr>
        <p:blipFill>
          <a:blip r:embed="rId3">
            <a:alphaModFix/>
          </a:blip>
          <a:stretch>
            <a:fillRect/>
          </a:stretch>
        </p:blipFill>
        <p:spPr>
          <a:xfrm>
            <a:off x="430050" y="872295"/>
            <a:ext cx="8269200" cy="3780506"/>
          </a:xfrm>
          <a:prstGeom prst="rect">
            <a:avLst/>
          </a:prstGeom>
          <a:noFill/>
          <a:ln>
            <a:noFill/>
          </a:ln>
        </p:spPr>
      </p:pic>
      <p:pic>
        <p:nvPicPr>
          <p:cNvPr id="90" name="Google Shape;90;p19"/>
          <p:cNvPicPr preferRelativeResize="0"/>
          <p:nvPr/>
        </p:nvPicPr>
        <p:blipFill rotWithShape="1">
          <a:blip r:embed="rId4">
            <a:alphaModFix/>
          </a:blip>
          <a:srcRect l="8474" t="8803" r="8032" b="9229"/>
          <a:stretch/>
        </p:blipFill>
        <p:spPr>
          <a:xfrm>
            <a:off x="6172055" y="1517100"/>
            <a:ext cx="2303870" cy="2261700"/>
          </a:xfrm>
          <a:prstGeom prst="rect">
            <a:avLst/>
          </a:prstGeom>
          <a:noFill/>
          <a:ln>
            <a:noFill/>
          </a:ln>
        </p:spPr>
      </p:pic>
      <p:pic>
        <p:nvPicPr>
          <p:cNvPr id="91" name="Google Shape;91;p19"/>
          <p:cNvPicPr preferRelativeResize="0"/>
          <p:nvPr/>
        </p:nvPicPr>
        <p:blipFill rotWithShape="1">
          <a:blip r:embed="rId5">
            <a:alphaModFix/>
          </a:blip>
          <a:srcRect l="8441" t="8803" r="8065" b="9229"/>
          <a:stretch/>
        </p:blipFill>
        <p:spPr>
          <a:xfrm>
            <a:off x="713988" y="1517100"/>
            <a:ext cx="2303870" cy="2261700"/>
          </a:xfrm>
          <a:prstGeom prst="rect">
            <a:avLst/>
          </a:prstGeom>
          <a:noFill/>
          <a:ln>
            <a:noFill/>
          </a:ln>
        </p:spPr>
      </p:pic>
      <p:sp>
        <p:nvSpPr>
          <p:cNvPr id="92" name="Google Shape;92;p19"/>
          <p:cNvSpPr txBox="1">
            <a:spLocks noGrp="1"/>
          </p:cNvSpPr>
          <p:nvPr>
            <p:ph type="title"/>
          </p:nvPr>
        </p:nvSpPr>
        <p:spPr>
          <a:xfrm>
            <a:off x="520950" y="428125"/>
            <a:ext cx="8102100" cy="8436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Drag your dot to indicate whether you agree or disagree:</a:t>
            </a:r>
            <a:endParaRPr sz="2400">
              <a:solidFill>
                <a:srgbClr val="0A3534"/>
              </a:solidFill>
              <a:latin typeface="Proxima Nova Semibold"/>
              <a:ea typeface="Proxima Nova Semibold"/>
              <a:cs typeface="Proxima Nova Semibold"/>
              <a:sym typeface="Proxima Nova Semibold"/>
            </a:endParaRPr>
          </a:p>
          <a:p>
            <a:pPr marL="0" marR="0" lvl="0" indent="0" algn="ctr" rtl="0">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Science is fun and important!</a:t>
            </a:r>
            <a:endParaRPr sz="2400">
              <a:solidFill>
                <a:srgbClr val="0A3534"/>
              </a:solidFill>
              <a:latin typeface="Proxima Nova Semibold"/>
              <a:ea typeface="Proxima Nova Semibold"/>
              <a:cs typeface="Proxima Nova Semibold"/>
              <a:sym typeface="Proxima Nova Semibold"/>
            </a:endParaRPr>
          </a:p>
        </p:txBody>
      </p:sp>
      <p:sp>
        <p:nvSpPr>
          <p:cNvPr id="93" name="Google Shape;93;p19"/>
          <p:cNvSpPr txBox="1"/>
          <p:nvPr/>
        </p:nvSpPr>
        <p:spPr>
          <a:xfrm>
            <a:off x="859125" y="2406425"/>
            <a:ext cx="2013600" cy="46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Proxima Nova Semibold"/>
                <a:ea typeface="Proxima Nova Semibold"/>
                <a:cs typeface="Proxima Nova Semibold"/>
                <a:sym typeface="Proxima Nova Semibold"/>
              </a:rPr>
              <a:t>Agree</a:t>
            </a:r>
            <a:endParaRPr sz="2400">
              <a:solidFill>
                <a:srgbClr val="FFFFFF"/>
              </a:solidFill>
              <a:latin typeface="Proxima Nova Semibold"/>
              <a:ea typeface="Proxima Nova Semibold"/>
              <a:cs typeface="Proxima Nova Semibold"/>
              <a:sym typeface="Proxima Nova Semibold"/>
            </a:endParaRPr>
          </a:p>
        </p:txBody>
      </p:sp>
      <p:sp>
        <p:nvSpPr>
          <p:cNvPr id="94" name="Google Shape;94;p19"/>
          <p:cNvSpPr txBox="1"/>
          <p:nvPr/>
        </p:nvSpPr>
        <p:spPr>
          <a:xfrm>
            <a:off x="6317200" y="2406425"/>
            <a:ext cx="2013600" cy="46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Proxima Nova Semibold"/>
                <a:ea typeface="Proxima Nova Semibold"/>
                <a:cs typeface="Proxima Nova Semibold"/>
                <a:sym typeface="Proxima Nova Semibold"/>
              </a:rPr>
              <a:t>Disagree</a:t>
            </a:r>
            <a:endParaRPr sz="2400">
              <a:solidFill>
                <a:srgbClr val="FFFFFF"/>
              </a:solidFill>
              <a:latin typeface="Proxima Nova Semibold"/>
              <a:ea typeface="Proxima Nova Semibold"/>
              <a:cs typeface="Proxima Nova Semibold"/>
              <a:sym typeface="Proxima Nova Semibold"/>
            </a:endParaRPr>
          </a:p>
        </p:txBody>
      </p:sp>
      <p:pic>
        <p:nvPicPr>
          <p:cNvPr id="95" name="Google Shape;95;p19">
            <a:hlinkClick r:id="rId6"/>
          </p:cNvPr>
          <p:cNvPicPr preferRelativeResize="0"/>
          <p:nvPr/>
        </p:nvPicPr>
        <p:blipFill>
          <a:blip r:embed="rId7">
            <a:alphaModFix/>
          </a:blip>
          <a:stretch>
            <a:fillRect/>
          </a:stretch>
        </p:blipFill>
        <p:spPr>
          <a:xfrm>
            <a:off x="0" y="4429125"/>
            <a:ext cx="9144000" cy="714375"/>
          </a:xfrm>
          <a:prstGeom prst="rect">
            <a:avLst/>
          </a:prstGeom>
          <a:noFill/>
          <a:ln>
            <a:noFill/>
          </a:ln>
        </p:spPr>
      </p:pic>
      <p:sp>
        <p:nvSpPr>
          <p:cNvPr id="96" name="Google Shape;96;p19">
            <a:hlinkClick r:id="rId8"/>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9">
            <a:hlinkClick r:id="rId9"/>
          </p:cNvPr>
          <p:cNvPicPr preferRelativeResize="0"/>
          <p:nvPr/>
        </p:nvPicPr>
        <p:blipFill>
          <a:blip r:embed="rId10">
            <a:alphaModFix/>
          </a:blip>
          <a:stretch>
            <a:fillRect/>
          </a:stretch>
        </p:blipFill>
        <p:spPr>
          <a:xfrm>
            <a:off x="7556500" y="0"/>
            <a:ext cx="1587500" cy="4506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BB49"/>
        </a:solidFill>
        <a:effectLst/>
      </p:bgPr>
    </p:bg>
    <p:spTree>
      <p:nvGrpSpPr>
        <p:cNvPr id="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l="89" r="99"/>
          <a:stretch/>
        </p:blipFill>
        <p:spPr>
          <a:xfrm>
            <a:off x="424050" y="1350974"/>
            <a:ext cx="2265675" cy="3792526"/>
          </a:xfrm>
          <a:prstGeom prst="rect">
            <a:avLst/>
          </a:prstGeom>
          <a:noFill/>
          <a:ln>
            <a:noFill/>
          </a:ln>
        </p:spPr>
      </p:pic>
      <p:pic>
        <p:nvPicPr>
          <p:cNvPr id="103" name="Google Shape;103;p20"/>
          <p:cNvPicPr preferRelativeResize="0"/>
          <p:nvPr/>
        </p:nvPicPr>
        <p:blipFill>
          <a:blip r:embed="rId4">
            <a:alphaModFix/>
          </a:blip>
          <a:stretch>
            <a:fillRect/>
          </a:stretch>
        </p:blipFill>
        <p:spPr>
          <a:xfrm>
            <a:off x="2689725" y="634788"/>
            <a:ext cx="6109774" cy="3873925"/>
          </a:xfrm>
          <a:prstGeom prst="rect">
            <a:avLst/>
          </a:prstGeom>
          <a:noFill/>
          <a:ln>
            <a:noFill/>
          </a:ln>
        </p:spPr>
      </p:pic>
      <p:sp>
        <p:nvSpPr>
          <p:cNvPr id="104" name="Google Shape;104;p20"/>
          <p:cNvSpPr txBox="1"/>
          <p:nvPr/>
        </p:nvSpPr>
        <p:spPr>
          <a:xfrm>
            <a:off x="500250" y="140500"/>
            <a:ext cx="5107500" cy="141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600">
                <a:solidFill>
                  <a:srgbClr val="FFFFFF"/>
                </a:solidFill>
                <a:latin typeface="Proxima Nova Semibold"/>
                <a:ea typeface="Proxima Nova Semibold"/>
                <a:cs typeface="Proxima Nova Semibold"/>
                <a:sym typeface="Proxima Nova Semibold"/>
              </a:rPr>
              <a:t>What do scientists do?</a:t>
            </a:r>
            <a:endParaRPr sz="2400">
              <a:solidFill>
                <a:srgbClr val="FFFFFF"/>
              </a:solidFill>
              <a:latin typeface="Proxima Nova"/>
              <a:ea typeface="Proxima Nova"/>
              <a:cs typeface="Proxima Nova"/>
              <a:sym typeface="Proxima Nova"/>
            </a:endParaRPr>
          </a:p>
        </p:txBody>
      </p:sp>
      <p:pic>
        <p:nvPicPr>
          <p:cNvPr id="105" name="Google Shape;105;p20">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106" name="Google Shape;106;p20">
            <a:hlinkClick r:id="rId7"/>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20">
            <a:hlinkClick r:id="rId8"/>
          </p:cNvPr>
          <p:cNvPicPr preferRelativeResize="0"/>
          <p:nvPr/>
        </p:nvPicPr>
        <p:blipFill>
          <a:blip r:embed="rId9">
            <a:alphaModFix/>
          </a:blip>
          <a:stretch>
            <a:fillRect/>
          </a:stretch>
        </p:blipFill>
        <p:spPr>
          <a:xfrm>
            <a:off x="7556500" y="0"/>
            <a:ext cx="1587500" cy="4506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21"/>
          <p:cNvPicPr preferRelativeResize="0"/>
          <p:nvPr/>
        </p:nvPicPr>
        <p:blipFill>
          <a:blip r:embed="rId4">
            <a:alphaModFix/>
          </a:blip>
          <a:stretch>
            <a:fillRect/>
          </a:stretch>
        </p:blipFill>
        <p:spPr>
          <a:xfrm>
            <a:off x="-250025" y="445338"/>
            <a:ext cx="9394024" cy="4792824"/>
          </a:xfrm>
          <a:prstGeom prst="rect">
            <a:avLst/>
          </a:prstGeom>
          <a:noFill/>
          <a:ln>
            <a:noFill/>
          </a:ln>
        </p:spPr>
      </p:pic>
      <p:sp>
        <p:nvSpPr>
          <p:cNvPr id="113" name="Google Shape;113;p21"/>
          <p:cNvSpPr txBox="1"/>
          <p:nvPr/>
        </p:nvSpPr>
        <p:spPr>
          <a:xfrm>
            <a:off x="1465675" y="526225"/>
            <a:ext cx="6762600" cy="28338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u="sng">
                <a:latin typeface="Proxima Nova"/>
                <a:ea typeface="Proxima Nova"/>
                <a:cs typeface="Proxima Nova"/>
                <a:sym typeface="Proxima Nova"/>
              </a:rPr>
              <a:t>Explain</a:t>
            </a:r>
            <a:endParaRPr sz="2500" b="1" u="sng">
              <a:latin typeface="Proxima Nova"/>
              <a:ea typeface="Proxima Nova"/>
              <a:cs typeface="Proxima Nova"/>
              <a:sym typeface="Proxima Nova"/>
            </a:endParaRPr>
          </a:p>
          <a:p>
            <a:pPr marL="0" lvl="0" indent="0" algn="ctr" rtl="0">
              <a:spcBef>
                <a:spcPts val="0"/>
              </a:spcBef>
              <a:spcAft>
                <a:spcPts val="0"/>
              </a:spcAft>
              <a:buNone/>
            </a:pPr>
            <a:r>
              <a:rPr lang="en" sz="1800" b="1">
                <a:latin typeface="Proxima Nova"/>
                <a:ea typeface="Proxima Nova"/>
                <a:cs typeface="Proxima Nova"/>
                <a:sym typeface="Proxima Nova"/>
              </a:rPr>
              <a:t>Scientist investigate the cosmos.  I know that is probably a new word.  Cosmos means the universe.  That means scientists study space, planets, stars, the Earth and everything on the Earth.  </a:t>
            </a: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p:txBody>
      </p:sp>
      <p:sp>
        <p:nvSpPr>
          <p:cNvPr id="114" name="Google Shape;114;p21">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1">
            <a:hlinkClick r:id="rId6"/>
          </p:cNvPr>
          <p:cNvPicPr preferRelativeResize="0"/>
          <p:nvPr/>
        </p:nvPicPr>
        <p:blipFill>
          <a:blip r:embed="rId7">
            <a:alphaModFix/>
          </a:blip>
          <a:stretch>
            <a:fillRect/>
          </a:stretch>
        </p:blipFill>
        <p:spPr>
          <a:xfrm>
            <a:off x="7556500" y="0"/>
            <a:ext cx="1587500" cy="4506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2"/>
          <p:cNvPicPr preferRelativeResize="0"/>
          <p:nvPr/>
        </p:nvPicPr>
        <p:blipFill>
          <a:blip r:embed="rId4">
            <a:alphaModFix/>
          </a:blip>
          <a:stretch>
            <a:fillRect/>
          </a:stretch>
        </p:blipFill>
        <p:spPr>
          <a:xfrm>
            <a:off x="-250025" y="445338"/>
            <a:ext cx="9394024" cy="4792824"/>
          </a:xfrm>
          <a:prstGeom prst="rect">
            <a:avLst/>
          </a:prstGeom>
          <a:noFill/>
          <a:ln>
            <a:noFill/>
          </a:ln>
        </p:spPr>
      </p:pic>
      <p:sp>
        <p:nvSpPr>
          <p:cNvPr id="121" name="Google Shape;121;p22"/>
          <p:cNvSpPr txBox="1"/>
          <p:nvPr/>
        </p:nvSpPr>
        <p:spPr>
          <a:xfrm>
            <a:off x="1315675" y="751275"/>
            <a:ext cx="6762600" cy="25122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u="sng">
                <a:latin typeface="Proxima Nova"/>
                <a:ea typeface="Proxima Nova"/>
                <a:cs typeface="Proxima Nova"/>
                <a:sym typeface="Proxima Nova"/>
              </a:rPr>
              <a:t>Explain </a:t>
            </a:r>
            <a:endParaRPr sz="2500" b="1" u="sng">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800" b="1">
                <a:solidFill>
                  <a:schemeClr val="dk1"/>
                </a:solidFill>
                <a:latin typeface="Proxima Nova"/>
                <a:ea typeface="Proxima Nova"/>
                <a:cs typeface="Proxima Nova"/>
                <a:sym typeface="Proxima Nova"/>
              </a:rPr>
              <a:t>But how do they investigate the cosmos?  </a:t>
            </a: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p:txBody>
      </p:sp>
      <p:pic>
        <p:nvPicPr>
          <p:cNvPr id="122" name="Google Shape;122;p22">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123" name="Google Shape;123;p22">
            <a:hlinkClick r:id="rId7"/>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2">
            <a:hlinkClick r:id="rId8"/>
          </p:cNvPr>
          <p:cNvPicPr preferRelativeResize="0"/>
          <p:nvPr/>
        </p:nvPicPr>
        <p:blipFill>
          <a:blip r:embed="rId9">
            <a:alphaModFix/>
          </a:blip>
          <a:stretch>
            <a:fillRect/>
          </a:stretch>
        </p:blipFill>
        <p:spPr>
          <a:xfrm>
            <a:off x="7556500" y="0"/>
            <a:ext cx="1587500" cy="4506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pic>
        <p:nvPicPr>
          <p:cNvPr id="129" name="Google Shape;129;p23"/>
          <p:cNvPicPr preferRelativeResize="0"/>
          <p:nvPr/>
        </p:nvPicPr>
        <p:blipFill>
          <a:blip r:embed="rId4">
            <a:alphaModFix/>
          </a:blip>
          <a:stretch>
            <a:fillRect/>
          </a:stretch>
        </p:blipFill>
        <p:spPr>
          <a:xfrm>
            <a:off x="-250025" y="445338"/>
            <a:ext cx="9394024" cy="4792824"/>
          </a:xfrm>
          <a:prstGeom prst="rect">
            <a:avLst/>
          </a:prstGeom>
          <a:noFill/>
          <a:ln>
            <a:noFill/>
          </a:ln>
        </p:spPr>
      </p:pic>
      <p:sp>
        <p:nvSpPr>
          <p:cNvPr id="130" name="Google Shape;130;p23"/>
          <p:cNvSpPr txBox="1"/>
          <p:nvPr/>
        </p:nvSpPr>
        <p:spPr>
          <a:xfrm>
            <a:off x="1369250" y="1297775"/>
            <a:ext cx="6762600" cy="1821600"/>
          </a:xfrm>
          <a:prstGeom prst="rect">
            <a:avLst/>
          </a:prstGeom>
          <a:solidFill>
            <a:srgbClr val="00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a:latin typeface="Proxima Nova"/>
              <a:ea typeface="Proxima Nova"/>
              <a:cs typeface="Proxima Nova"/>
              <a:sym typeface="Proxima Nova"/>
            </a:endParaRPr>
          </a:p>
          <a:p>
            <a:pPr marL="0" lvl="0" indent="0" algn="ctr" rtl="0">
              <a:spcBef>
                <a:spcPts val="0"/>
              </a:spcBef>
              <a:spcAft>
                <a:spcPts val="0"/>
              </a:spcAft>
              <a:buNone/>
            </a:pPr>
            <a:endParaRPr sz="2500" b="1">
              <a:latin typeface="Proxima Nova"/>
              <a:ea typeface="Proxima Nova"/>
              <a:cs typeface="Proxima Nova"/>
              <a:sym typeface="Proxima Nova"/>
            </a:endParaRPr>
          </a:p>
          <a:p>
            <a:pPr marL="0" lvl="0" indent="0" algn="ctr" rtl="0">
              <a:spcBef>
                <a:spcPts val="0"/>
              </a:spcBef>
              <a:spcAft>
                <a:spcPts val="0"/>
              </a:spcAft>
              <a:buNone/>
            </a:pPr>
            <a:r>
              <a:rPr lang="en" sz="2500" b="1" u="sng">
                <a:latin typeface="Proxima Nova"/>
                <a:ea typeface="Proxima Nova"/>
                <a:cs typeface="Proxima Nova"/>
                <a:sym typeface="Proxima Nova"/>
              </a:rPr>
              <a:t>Explain</a:t>
            </a:r>
            <a:endParaRPr sz="2500" b="1" u="sng">
              <a:latin typeface="Proxima Nova"/>
              <a:ea typeface="Proxima Nova"/>
              <a:cs typeface="Proxima Nova"/>
              <a:sym typeface="Proxima Nova"/>
            </a:endParaRPr>
          </a:p>
          <a:p>
            <a:pPr marL="0" lvl="0" indent="0" algn="ctr" rtl="0">
              <a:spcBef>
                <a:spcPts val="0"/>
              </a:spcBef>
              <a:spcAft>
                <a:spcPts val="0"/>
              </a:spcAft>
              <a:buNone/>
            </a:pPr>
            <a:r>
              <a:rPr lang="en" sz="1800" b="1">
                <a:solidFill>
                  <a:schemeClr val="dk1"/>
                </a:solidFill>
                <a:latin typeface="Proxima Nova"/>
                <a:ea typeface="Proxima Nova"/>
                <a:cs typeface="Proxima Nova"/>
                <a:sym typeface="Proxima Nova"/>
              </a:rPr>
              <a:t>But how do they investigate the cosmos?  </a:t>
            </a: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r>
              <a:rPr lang="en" sz="1800" b="1">
                <a:solidFill>
                  <a:schemeClr val="dk1"/>
                </a:solidFill>
                <a:latin typeface="Proxima Nova"/>
                <a:ea typeface="Proxima Nova"/>
                <a:cs typeface="Proxima Nova"/>
                <a:sym typeface="Proxima Nova"/>
              </a:rPr>
              <a:t>They make observations, perform investigations, and conduct experiments to learn more about the way things work.  </a:t>
            </a: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800" b="1">
              <a:solidFill>
                <a:schemeClr val="dk1"/>
              </a:solidFill>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a:p>
            <a:pPr marL="0" lvl="0" indent="0" algn="ctr" rtl="0">
              <a:spcBef>
                <a:spcPts val="0"/>
              </a:spcBef>
              <a:spcAft>
                <a:spcPts val="0"/>
              </a:spcAft>
              <a:buNone/>
            </a:pPr>
            <a:endParaRPr sz="1800" b="1">
              <a:latin typeface="Proxima Nova"/>
              <a:ea typeface="Proxima Nova"/>
              <a:cs typeface="Proxima Nova"/>
              <a:sym typeface="Proxima Nova"/>
            </a:endParaRPr>
          </a:p>
        </p:txBody>
      </p:sp>
      <p:sp>
        <p:nvSpPr>
          <p:cNvPr id="131" name="Google Shape;131;p23">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23">
            <a:hlinkClick r:id="rId6"/>
          </p:cNvPr>
          <p:cNvPicPr preferRelativeResize="0"/>
          <p:nvPr/>
        </p:nvPicPr>
        <p:blipFill>
          <a:blip r:embed="rId7">
            <a:alphaModFix/>
          </a:blip>
          <a:stretch>
            <a:fillRect/>
          </a:stretch>
        </p:blipFill>
        <p:spPr>
          <a:xfrm>
            <a:off x="7556500" y="0"/>
            <a:ext cx="1587500" cy="4506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136"/>
        <p:cNvGrpSpPr/>
        <p:nvPr/>
      </p:nvGrpSpPr>
      <p:grpSpPr>
        <a:xfrm>
          <a:off x="0" y="0"/>
          <a:ext cx="0" cy="0"/>
          <a:chOff x="0" y="0"/>
          <a:chExt cx="0" cy="0"/>
        </a:xfrm>
      </p:grpSpPr>
      <p:sp>
        <p:nvSpPr>
          <p:cNvPr id="137" name="Google Shape;137;p24"/>
          <p:cNvSpPr/>
          <p:nvPr/>
        </p:nvSpPr>
        <p:spPr>
          <a:xfrm>
            <a:off x="220050" y="22287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24"/>
          <p:cNvCxnSpPr/>
          <p:nvPr/>
        </p:nvCxnSpPr>
        <p:spPr>
          <a:xfrm rot="10800000">
            <a:off x="4567496" y="1655763"/>
            <a:ext cx="0" cy="280500"/>
          </a:xfrm>
          <a:prstGeom prst="straightConnector1">
            <a:avLst/>
          </a:prstGeom>
          <a:noFill/>
          <a:ln w="28575" cap="flat" cmpd="sng">
            <a:solidFill>
              <a:schemeClr val="dk2"/>
            </a:solidFill>
            <a:prstDash val="solid"/>
            <a:round/>
            <a:headEnd type="none" w="med" len="med"/>
            <a:tailEnd type="none" w="med" len="med"/>
          </a:ln>
        </p:spPr>
      </p:cxnSp>
      <p:cxnSp>
        <p:nvCxnSpPr>
          <p:cNvPr id="139" name="Google Shape;139;p24"/>
          <p:cNvCxnSpPr/>
          <p:nvPr/>
        </p:nvCxnSpPr>
        <p:spPr>
          <a:xfrm rot="10800000">
            <a:off x="4567496" y="3906362"/>
            <a:ext cx="0" cy="280500"/>
          </a:xfrm>
          <a:prstGeom prst="straightConnector1">
            <a:avLst/>
          </a:prstGeom>
          <a:noFill/>
          <a:ln w="28575" cap="flat" cmpd="sng">
            <a:solidFill>
              <a:schemeClr val="dk2"/>
            </a:solidFill>
            <a:prstDash val="solid"/>
            <a:round/>
            <a:headEnd type="none" w="med" len="med"/>
            <a:tailEnd type="none" w="med" len="med"/>
          </a:ln>
        </p:spPr>
      </p:cxnSp>
      <p:cxnSp>
        <p:nvCxnSpPr>
          <p:cNvPr id="140" name="Google Shape;140;p24"/>
          <p:cNvCxnSpPr>
            <a:endCxn id="141" idx="3"/>
          </p:cNvCxnSpPr>
          <p:nvPr/>
        </p:nvCxnSpPr>
        <p:spPr>
          <a:xfrm rot="10800000">
            <a:off x="5553750" y="2921313"/>
            <a:ext cx="284700" cy="0"/>
          </a:xfrm>
          <a:prstGeom prst="straightConnector1">
            <a:avLst/>
          </a:prstGeom>
          <a:noFill/>
          <a:ln w="28575" cap="flat" cmpd="sng">
            <a:solidFill>
              <a:schemeClr val="dk2"/>
            </a:solidFill>
            <a:prstDash val="solid"/>
            <a:round/>
            <a:headEnd type="none" w="med" len="med"/>
            <a:tailEnd type="none" w="med" len="med"/>
          </a:ln>
        </p:spPr>
      </p:cxnSp>
      <p:cxnSp>
        <p:nvCxnSpPr>
          <p:cNvPr id="142" name="Google Shape;142;p24"/>
          <p:cNvCxnSpPr>
            <a:stCxn id="141" idx="1"/>
          </p:cNvCxnSpPr>
          <p:nvPr/>
        </p:nvCxnSpPr>
        <p:spPr>
          <a:xfrm rot="10800000">
            <a:off x="3305550" y="2921313"/>
            <a:ext cx="275700" cy="0"/>
          </a:xfrm>
          <a:prstGeom prst="straightConnector1">
            <a:avLst/>
          </a:prstGeom>
          <a:noFill/>
          <a:ln w="28575" cap="flat" cmpd="sng">
            <a:solidFill>
              <a:schemeClr val="dk2"/>
            </a:solidFill>
            <a:prstDash val="solid"/>
            <a:round/>
            <a:headEnd type="none" w="med" len="med"/>
            <a:tailEnd type="none" w="med" len="med"/>
          </a:ln>
        </p:spPr>
      </p:cxnSp>
      <p:pic>
        <p:nvPicPr>
          <p:cNvPr id="143" name="Google Shape;143;p24"/>
          <p:cNvPicPr preferRelativeResize="0"/>
          <p:nvPr/>
        </p:nvPicPr>
        <p:blipFill rotWithShape="1">
          <a:blip r:embed="rId3">
            <a:alphaModFix/>
          </a:blip>
          <a:srcRect l="8441" t="8803" r="8065" b="9229"/>
          <a:stretch/>
        </p:blipFill>
        <p:spPr>
          <a:xfrm>
            <a:off x="3446025" y="1820392"/>
            <a:ext cx="2242925" cy="2201870"/>
          </a:xfrm>
          <a:prstGeom prst="rect">
            <a:avLst/>
          </a:prstGeom>
          <a:noFill/>
          <a:ln>
            <a:noFill/>
          </a:ln>
        </p:spPr>
      </p:pic>
      <p:sp>
        <p:nvSpPr>
          <p:cNvPr id="144" name="Google Shape;144;p24"/>
          <p:cNvSpPr txBox="1">
            <a:spLocks noGrp="1"/>
          </p:cNvSpPr>
          <p:nvPr>
            <p:ph type="title"/>
          </p:nvPr>
        </p:nvSpPr>
        <p:spPr>
          <a:xfrm>
            <a:off x="522438" y="450650"/>
            <a:ext cx="8099100" cy="7143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Start a Mind Map by drawing or typing anywhere: What do scientists use to help them study the cosmos?</a:t>
            </a:r>
            <a:endParaRPr sz="2400"/>
          </a:p>
        </p:txBody>
      </p:sp>
      <p:sp>
        <p:nvSpPr>
          <p:cNvPr id="141" name="Google Shape;141;p24"/>
          <p:cNvSpPr txBox="1"/>
          <p:nvPr/>
        </p:nvSpPr>
        <p:spPr>
          <a:xfrm>
            <a:off x="3581250" y="2720463"/>
            <a:ext cx="1972500" cy="40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solidFill>
                  <a:srgbClr val="FFFFFF"/>
                </a:solidFill>
                <a:latin typeface="Proxima Nova Semibold"/>
                <a:ea typeface="Proxima Nova Semibold"/>
                <a:cs typeface="Proxima Nova Semibold"/>
                <a:sym typeface="Proxima Nova Semibold"/>
              </a:rPr>
              <a:t>Scientist</a:t>
            </a:r>
            <a:endParaRPr sz="2100">
              <a:solidFill>
                <a:srgbClr val="FFFFFF"/>
              </a:solidFill>
              <a:latin typeface="Proxima Nova Semibold"/>
              <a:ea typeface="Proxima Nova Semibold"/>
              <a:cs typeface="Proxima Nova Semibold"/>
              <a:sym typeface="Proxima Nova Semibold"/>
            </a:endParaRPr>
          </a:p>
        </p:txBody>
      </p:sp>
      <p:pic>
        <p:nvPicPr>
          <p:cNvPr id="145" name="Google Shape;145;p24">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46" name="Google Shape;146;p24">
            <a:hlinkClick r:id="rId6"/>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24">
            <a:hlinkClick r:id="rId7"/>
          </p:cNvPr>
          <p:cNvPicPr preferRelativeResize="0"/>
          <p:nvPr/>
        </p:nvPicPr>
        <p:blipFill>
          <a:blip r:embed="rId8">
            <a:alphaModFix/>
          </a:blip>
          <a:stretch>
            <a:fillRect/>
          </a:stretch>
        </p:blipFill>
        <p:spPr>
          <a:xfrm>
            <a:off x="7556500" y="0"/>
            <a:ext cx="1587500" cy="450660"/>
          </a:xfrm>
          <a:prstGeom prst="rect">
            <a:avLst/>
          </a:prstGeom>
          <a:noFill/>
          <a:ln>
            <a:noFill/>
          </a:ln>
        </p:spPr>
      </p:pic>
      <p:sp>
        <p:nvSpPr>
          <p:cNvPr id="148" name="Google Shape;148;p24"/>
          <p:cNvSpPr txBox="1"/>
          <p:nvPr/>
        </p:nvSpPr>
        <p:spPr>
          <a:xfrm>
            <a:off x="557225" y="1401600"/>
            <a:ext cx="1071600" cy="81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Type or draw in white space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On-screen Show (16:9)</PresentationFormat>
  <Paragraphs>104</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Proxima Nova Semibold</vt:lpstr>
      <vt:lpstr>Arial</vt:lpstr>
      <vt:lpstr>Proxima Nova</vt:lpstr>
      <vt:lpstr>Simple Light</vt:lpstr>
      <vt:lpstr>Simple Light</vt:lpstr>
      <vt:lpstr>PowerPoint Presentation</vt:lpstr>
      <vt:lpstr>PowerPoint Presentation</vt:lpstr>
      <vt:lpstr>PowerPoint Presentation</vt:lpstr>
      <vt:lpstr>Drag your dot to indicate whether you agree or disagree: Science is fun and important!</vt:lpstr>
      <vt:lpstr>PowerPoint Presentation</vt:lpstr>
      <vt:lpstr>PowerPoint Presentation</vt:lpstr>
      <vt:lpstr>PowerPoint Presentation</vt:lpstr>
      <vt:lpstr>PowerPoint Presentation</vt:lpstr>
      <vt:lpstr>Start a Mind Map by drawing or typing anywhere: What do scientists use to help them study the cosmos?</vt:lpstr>
      <vt:lpstr>PowerPoint Presentation</vt:lpstr>
      <vt:lpstr>PowerPoint Presentation</vt:lpstr>
      <vt:lpstr>PowerPoint Presentation</vt:lpstr>
      <vt:lpstr>Draw or type 2 things you learned in today’s lesson:</vt:lpstr>
      <vt:lpstr>Circle how you are feeling: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Tovar, Wendy A</dc:creator>
  <cp:lastModifiedBy>Tovar, Wendy A</cp:lastModifiedBy>
  <cp:revision>1</cp:revision>
  <dcterms:modified xsi:type="dcterms:W3CDTF">2020-09-17T15:01:08Z</dcterms:modified>
</cp:coreProperties>
</file>